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71" r:id="rId3"/>
    <p:sldId id="306" r:id="rId4"/>
    <p:sldId id="307" r:id="rId5"/>
    <p:sldId id="308" r:id="rId6"/>
    <p:sldId id="291" r:id="rId7"/>
    <p:sldId id="310" r:id="rId8"/>
    <p:sldId id="311" r:id="rId9"/>
    <p:sldId id="312" r:id="rId10"/>
    <p:sldId id="313" r:id="rId11"/>
    <p:sldId id="314" r:id="rId12"/>
    <p:sldId id="315" r:id="rId13"/>
    <p:sldId id="318" r:id="rId14"/>
    <p:sldId id="316" r:id="rId15"/>
    <p:sldId id="319" r:id="rId16"/>
    <p:sldId id="317" r:id="rId17"/>
    <p:sldId id="260" r:id="rId18"/>
    <p:sldId id="321" r:id="rId19"/>
    <p:sldId id="276" r:id="rId20"/>
    <p:sldId id="303" r:id="rId21"/>
    <p:sldId id="304" r:id="rId22"/>
    <p:sldId id="305" r:id="rId23"/>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淺色樣式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411" autoAdjust="0"/>
  </p:normalViewPr>
  <p:slideViewPr>
    <p:cSldViewPr snapToGrid="0">
      <p:cViewPr varScale="1">
        <p:scale>
          <a:sx n="90" d="100"/>
          <a:sy n="90" d="100"/>
        </p:scale>
        <p:origin x="13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1764B8-0948-48FC-9B31-58D60722AAD8}" type="datetimeFigureOut">
              <a:rPr lang="zh-TW" altLang="en-US" smtClean="0"/>
              <a:t>2019/1/29</a:t>
            </a:fld>
            <a:endParaRPr lang="zh-TW"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E4FD8D-3B44-4C38-A38C-E3515DA0B778}" type="slidenum">
              <a:rPr lang="zh-TW" altLang="en-US" smtClean="0"/>
              <a:t>‹#›</a:t>
            </a:fld>
            <a:endParaRPr lang="zh-TW" altLang="en-US"/>
          </a:p>
        </p:txBody>
      </p:sp>
    </p:spTree>
    <p:extLst>
      <p:ext uri="{BB962C8B-B14F-4D97-AF65-F5344CB8AC3E}">
        <p14:creationId xmlns:p14="http://schemas.microsoft.com/office/powerpoint/2010/main" val="3523514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a:t>
            </a:fld>
            <a:endParaRPr lang="zh-TW" altLang="en-US"/>
          </a:p>
        </p:txBody>
      </p:sp>
    </p:spTree>
    <p:extLst>
      <p:ext uri="{BB962C8B-B14F-4D97-AF65-F5344CB8AC3E}">
        <p14:creationId xmlns:p14="http://schemas.microsoft.com/office/powerpoint/2010/main" val="3103842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3</a:t>
            </a:fld>
            <a:endParaRPr lang="zh-TW" altLang="en-US"/>
          </a:p>
        </p:txBody>
      </p:sp>
    </p:spTree>
    <p:extLst>
      <p:ext uri="{BB962C8B-B14F-4D97-AF65-F5344CB8AC3E}">
        <p14:creationId xmlns:p14="http://schemas.microsoft.com/office/powerpoint/2010/main" val="756407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4</a:t>
            </a:fld>
            <a:endParaRPr lang="zh-TW" altLang="en-US"/>
          </a:p>
        </p:txBody>
      </p:sp>
    </p:spTree>
    <p:extLst>
      <p:ext uri="{BB962C8B-B14F-4D97-AF65-F5344CB8AC3E}">
        <p14:creationId xmlns:p14="http://schemas.microsoft.com/office/powerpoint/2010/main" val="3154946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5</a:t>
            </a:fld>
            <a:endParaRPr lang="zh-TW" altLang="en-US"/>
          </a:p>
        </p:txBody>
      </p:sp>
    </p:spTree>
    <p:extLst>
      <p:ext uri="{BB962C8B-B14F-4D97-AF65-F5344CB8AC3E}">
        <p14:creationId xmlns:p14="http://schemas.microsoft.com/office/powerpoint/2010/main" val="4126651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業務單位不需要滲透測試，僅需要弱點掃描</a:t>
            </a:r>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6</a:t>
            </a:fld>
            <a:endParaRPr lang="zh-TW" altLang="en-US"/>
          </a:p>
        </p:txBody>
      </p:sp>
    </p:spTree>
    <p:extLst>
      <p:ext uri="{BB962C8B-B14F-4D97-AF65-F5344CB8AC3E}">
        <p14:creationId xmlns:p14="http://schemas.microsoft.com/office/powerpoint/2010/main" val="3377139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smtClean="0"/>
              <a:t>GCB=</a:t>
            </a:r>
            <a:r>
              <a:rPr lang="zh-TW" altLang="en-US" dirty="0" smtClean="0"/>
              <a:t>政府組態基準</a:t>
            </a:r>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7</a:t>
            </a:fld>
            <a:endParaRPr lang="zh-TW" altLang="en-US"/>
          </a:p>
        </p:txBody>
      </p:sp>
    </p:spTree>
    <p:extLst>
      <p:ext uri="{BB962C8B-B14F-4D97-AF65-F5344CB8AC3E}">
        <p14:creationId xmlns:p14="http://schemas.microsoft.com/office/powerpoint/2010/main" val="1184408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8</a:t>
            </a:fld>
            <a:endParaRPr lang="zh-TW" altLang="en-US"/>
          </a:p>
        </p:txBody>
      </p:sp>
    </p:spTree>
    <p:extLst>
      <p:ext uri="{BB962C8B-B14F-4D97-AF65-F5344CB8AC3E}">
        <p14:creationId xmlns:p14="http://schemas.microsoft.com/office/powerpoint/2010/main" val="2375513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9</a:t>
            </a:fld>
            <a:endParaRPr lang="zh-TW" altLang="en-US"/>
          </a:p>
        </p:txBody>
      </p:sp>
    </p:spTree>
    <p:extLst>
      <p:ext uri="{BB962C8B-B14F-4D97-AF65-F5344CB8AC3E}">
        <p14:creationId xmlns:p14="http://schemas.microsoft.com/office/powerpoint/2010/main" val="3504070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10</a:t>
            </a:fld>
            <a:endParaRPr lang="zh-TW" altLang="en-US"/>
          </a:p>
        </p:txBody>
      </p:sp>
    </p:spTree>
    <p:extLst>
      <p:ext uri="{BB962C8B-B14F-4D97-AF65-F5344CB8AC3E}">
        <p14:creationId xmlns:p14="http://schemas.microsoft.com/office/powerpoint/2010/main" val="472797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政府特別將委外廠商放在資安法來做規範，</a:t>
            </a:r>
            <a:endParaRPr lang="en-US" altLang="zh-TW" dirty="0" smtClean="0"/>
          </a:p>
          <a:p>
            <a:r>
              <a:rPr lang="zh-TW" altLang="en-US" dirty="0" smtClean="0"/>
              <a:t>主要因為過往很多資安事件會發生在委外。</a:t>
            </a:r>
            <a:endParaRPr lang="en-US" altLang="zh-TW" dirty="0" smtClean="0"/>
          </a:p>
          <a:p>
            <a:endParaRPr lang="en-US" altLang="zh-TW" dirty="0" smtClean="0"/>
          </a:p>
          <a:p>
            <a:r>
              <a:rPr lang="zh-TW" altLang="en-US" dirty="0" smtClean="0"/>
              <a:t>例如：</a:t>
            </a:r>
            <a:endParaRPr lang="en-US" altLang="zh-TW" dirty="0" smtClean="0"/>
          </a:p>
          <a:p>
            <a:r>
              <a:rPr lang="en-US" altLang="zh-TW" dirty="0" smtClean="0"/>
              <a:t>1.</a:t>
            </a:r>
            <a:r>
              <a:rPr lang="zh-TW" altLang="en-US" dirty="0" smtClean="0"/>
              <a:t>合約簽訂的時候未規範廠商的遵循是項。</a:t>
            </a:r>
            <a:endParaRPr lang="en-US" altLang="zh-TW" dirty="0" smtClean="0"/>
          </a:p>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11</a:t>
            </a:fld>
            <a:endParaRPr lang="zh-TW" altLang="en-US"/>
          </a:p>
        </p:txBody>
      </p:sp>
    </p:spTree>
    <p:extLst>
      <p:ext uri="{BB962C8B-B14F-4D97-AF65-F5344CB8AC3E}">
        <p14:creationId xmlns:p14="http://schemas.microsoft.com/office/powerpoint/2010/main" val="1237864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如果有跨校合作的話，教育版本資安驗證證書亦可</a:t>
            </a:r>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12</a:t>
            </a:fld>
            <a:endParaRPr lang="zh-TW" altLang="en-US"/>
          </a:p>
        </p:txBody>
      </p:sp>
    </p:spTree>
    <p:extLst>
      <p:ext uri="{BB962C8B-B14F-4D97-AF65-F5344CB8AC3E}">
        <p14:creationId xmlns:p14="http://schemas.microsoft.com/office/powerpoint/2010/main" val="2814923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依據業務性質檢視其證照</a:t>
            </a:r>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13</a:t>
            </a:fld>
            <a:endParaRPr lang="zh-TW" altLang="en-US"/>
          </a:p>
        </p:txBody>
      </p:sp>
    </p:spTree>
    <p:extLst>
      <p:ext uri="{BB962C8B-B14F-4D97-AF65-F5344CB8AC3E}">
        <p14:creationId xmlns:p14="http://schemas.microsoft.com/office/powerpoint/2010/main" val="1055745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smtClean="0"/>
              <a:t>1.</a:t>
            </a:r>
            <a:r>
              <a:rPr lang="zh-TW" altLang="en-US" dirty="0" smtClean="0"/>
              <a:t>複委託</a:t>
            </a:r>
            <a:r>
              <a:rPr lang="en-US" altLang="zh-TW" dirty="0" smtClean="0"/>
              <a:t>=</a:t>
            </a:r>
            <a:r>
              <a:rPr lang="zh-TW" altLang="en-US" dirty="0" smtClean="0"/>
              <a:t>轉包或稱小包</a:t>
            </a:r>
            <a:endParaRPr lang="en-US" altLang="zh-TW" dirty="0" smtClean="0"/>
          </a:p>
          <a:p>
            <a:r>
              <a:rPr lang="en-US" altLang="zh-TW" dirty="0" smtClean="0"/>
              <a:t>2.</a:t>
            </a:r>
            <a:r>
              <a:rPr lang="zh-TW" altLang="en-US" dirty="0" smtClean="0"/>
              <a:t>小包廠商仍要遵照第一款及第二款的規定。</a:t>
            </a:r>
            <a:endParaRPr lang="en-US" altLang="zh-TW" dirty="0" smtClean="0"/>
          </a:p>
          <a:p>
            <a:r>
              <a:rPr lang="en-US" altLang="zh-TW" dirty="0" smtClean="0"/>
              <a:t>3</a:t>
            </a:r>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14</a:t>
            </a:fld>
            <a:endParaRPr lang="zh-TW" altLang="en-US"/>
          </a:p>
        </p:txBody>
      </p:sp>
    </p:spTree>
    <p:extLst>
      <p:ext uri="{BB962C8B-B14F-4D97-AF65-F5344CB8AC3E}">
        <p14:creationId xmlns:p14="http://schemas.microsoft.com/office/powerpoint/2010/main" val="1969581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sz="2000" dirty="0" smtClean="0"/>
          </a:p>
          <a:p>
            <a:r>
              <a:rPr lang="en-US" altLang="zh-TW" sz="2000" dirty="0" smtClean="0"/>
              <a:t>1.</a:t>
            </a:r>
            <a:r>
              <a:rPr lang="zh-TW" altLang="en-US" sz="2000" dirty="0" smtClean="0"/>
              <a:t>計中會提供一個公版文件來給業務單位做參考。業務單位仍可依據個案來增加規範條款。</a:t>
            </a:r>
            <a:endParaRPr lang="en-US" altLang="zh-TW" sz="2000" dirty="0" smtClean="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15</a:t>
            </a:fld>
            <a:endParaRPr lang="zh-TW" altLang="en-US"/>
          </a:p>
        </p:txBody>
      </p:sp>
    </p:spTree>
    <p:extLst>
      <p:ext uri="{BB962C8B-B14F-4D97-AF65-F5344CB8AC3E}">
        <p14:creationId xmlns:p14="http://schemas.microsoft.com/office/powerpoint/2010/main" val="40445747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16</a:t>
            </a:fld>
            <a:endParaRPr lang="zh-TW" altLang="en-US"/>
          </a:p>
        </p:txBody>
      </p:sp>
    </p:spTree>
    <p:extLst>
      <p:ext uri="{BB962C8B-B14F-4D97-AF65-F5344CB8AC3E}">
        <p14:creationId xmlns:p14="http://schemas.microsoft.com/office/powerpoint/2010/main" val="1799213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甲類：無需使用者身分鑑別之行動應用程式，需檢測之項目共 </a:t>
            </a:r>
            <a:r>
              <a:rPr lang="en-US" altLang="zh-TW" dirty="0" smtClean="0"/>
              <a:t>16 </a:t>
            </a:r>
            <a:r>
              <a:rPr lang="zh-TW" altLang="en-US" dirty="0" smtClean="0"/>
              <a:t>項。   </a:t>
            </a:r>
            <a:r>
              <a:rPr lang="en-US" altLang="zh-TW" dirty="0" smtClean="0"/>
              <a:t>6</a:t>
            </a:r>
            <a:r>
              <a:rPr lang="zh-TW" altLang="en-US" dirty="0" smtClean="0"/>
              <a:t>萬</a:t>
            </a:r>
            <a:endParaRPr lang="en-US" altLang="zh-TW" dirty="0" smtClean="0"/>
          </a:p>
          <a:p>
            <a:r>
              <a:rPr lang="zh-TW" altLang="en-US" dirty="0" smtClean="0"/>
              <a:t> 乙類：需使用者身分鑑別之行動應用程式，需檢測之項目共 </a:t>
            </a:r>
            <a:r>
              <a:rPr lang="en-US" altLang="zh-TW" dirty="0" smtClean="0"/>
              <a:t>26 </a:t>
            </a:r>
            <a:r>
              <a:rPr lang="zh-TW" altLang="en-US" dirty="0" smtClean="0"/>
              <a:t>項。      </a:t>
            </a:r>
            <a:r>
              <a:rPr lang="en-US" altLang="zh-TW" dirty="0" smtClean="0"/>
              <a:t>9</a:t>
            </a:r>
            <a:r>
              <a:rPr lang="zh-TW" altLang="en-US" dirty="0" smtClean="0"/>
              <a:t>萬</a:t>
            </a:r>
            <a:endParaRPr lang="en-US" altLang="zh-TW" dirty="0" smtClean="0"/>
          </a:p>
          <a:p>
            <a:r>
              <a:rPr lang="zh-TW" altLang="en-US" dirty="0" smtClean="0"/>
              <a:t> 丙類：含有交易行為之行動應用程式，需檢測之項目共 </a:t>
            </a:r>
            <a:r>
              <a:rPr lang="en-US" altLang="zh-TW" dirty="0" smtClean="0"/>
              <a:t>31 </a:t>
            </a:r>
            <a:r>
              <a:rPr lang="zh-TW" altLang="en-US" dirty="0" smtClean="0"/>
              <a:t>項。            </a:t>
            </a:r>
            <a:r>
              <a:rPr lang="en-US" altLang="zh-TW" dirty="0" smtClean="0"/>
              <a:t>11</a:t>
            </a:r>
            <a:r>
              <a:rPr lang="zh-TW" altLang="en-US" dirty="0" smtClean="0"/>
              <a:t>萬</a:t>
            </a:r>
            <a:endParaRPr lang="zh-TW" altLang="en-US" dirty="0"/>
          </a:p>
        </p:txBody>
      </p:sp>
      <p:sp>
        <p:nvSpPr>
          <p:cNvPr id="4" name="投影片編號版面配置區 3"/>
          <p:cNvSpPr>
            <a:spLocks noGrp="1"/>
          </p:cNvSpPr>
          <p:nvPr>
            <p:ph type="sldNum" sz="quarter" idx="10"/>
          </p:nvPr>
        </p:nvSpPr>
        <p:spPr/>
        <p:txBody>
          <a:bodyPr/>
          <a:lstStyle/>
          <a:p>
            <a:fld id="{72E4FD8D-3B44-4C38-A38C-E3515DA0B778}" type="slidenum">
              <a:rPr lang="zh-TW" altLang="en-US" smtClean="0"/>
              <a:t>19</a:t>
            </a:fld>
            <a:endParaRPr lang="zh-TW" altLang="en-US"/>
          </a:p>
        </p:txBody>
      </p:sp>
    </p:spTree>
    <p:extLst>
      <p:ext uri="{BB962C8B-B14F-4D97-AF65-F5344CB8AC3E}">
        <p14:creationId xmlns:p14="http://schemas.microsoft.com/office/powerpoint/2010/main" val="2465008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TW"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TW" altLang="en-US"/>
          </a:p>
        </p:txBody>
      </p:sp>
      <p:sp>
        <p:nvSpPr>
          <p:cNvPr id="4" name="日期版面配置區 3"/>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155953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idx="1"/>
          </p:nvPr>
        </p:nvSpPr>
        <p:spPr/>
        <p:txBody>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2731930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編輯母片文字樣式</a:t>
            </a:r>
          </a:p>
        </p:txBody>
      </p:sp>
      <p:sp>
        <p:nvSpPr>
          <p:cNvPr id="4" name="日期版面配置區 3"/>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2563888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日期版面配置區 4"/>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1269353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7" name="日期版面配置區 6"/>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8" name="頁尾版面配置區 7"/>
          <p:cNvSpPr>
            <a:spLocks noGrp="1"/>
          </p:cNvSpPr>
          <p:nvPr>
            <p:ph type="ftr" sz="quarter" idx="11"/>
          </p:nvPr>
        </p:nvSpPr>
        <p:spPr/>
        <p:txBody>
          <a:bodyPr/>
          <a:lstStyle/>
          <a:p>
            <a:endParaRPr lang="zh-TW" altLang="en-US"/>
          </a:p>
        </p:txBody>
      </p:sp>
      <p:sp>
        <p:nvSpPr>
          <p:cNvPr id="9" name="投影片編號版面配置區 8"/>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138868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日期版面配置區 2"/>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4" name="頁尾版面配置區 3"/>
          <p:cNvSpPr>
            <a:spLocks noGrp="1"/>
          </p:cNvSpPr>
          <p:nvPr>
            <p:ph type="ftr" sz="quarter" idx="11"/>
          </p:nvPr>
        </p:nvSpPr>
        <p:spPr/>
        <p:txBody>
          <a:bodyPr/>
          <a:lstStyle/>
          <a:p>
            <a:endParaRPr lang="zh-TW" altLang="en-US"/>
          </a:p>
        </p:txBody>
      </p:sp>
      <p:sp>
        <p:nvSpPr>
          <p:cNvPr id="5" name="投影片編號版面配置區 4"/>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177342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3" name="頁尾版面配置區 2"/>
          <p:cNvSpPr>
            <a:spLocks noGrp="1"/>
          </p:cNvSpPr>
          <p:nvPr>
            <p:ph type="ftr" sz="quarter" idx="11"/>
          </p:nvPr>
        </p:nvSpPr>
        <p:spPr/>
        <p:txBody>
          <a:bodyPr/>
          <a:lstStyle/>
          <a:p>
            <a:endParaRPr lang="zh-TW" altLang="en-US"/>
          </a:p>
        </p:txBody>
      </p:sp>
      <p:sp>
        <p:nvSpPr>
          <p:cNvPr id="4" name="投影片編號版面配置區 3"/>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93732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TW"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編輯母片文字樣式</a:t>
            </a:r>
          </a:p>
        </p:txBody>
      </p:sp>
      <p:sp>
        <p:nvSpPr>
          <p:cNvPr id="5" name="日期版面配置區 4"/>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418882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TW"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編輯母片文字樣式</a:t>
            </a:r>
          </a:p>
        </p:txBody>
      </p:sp>
      <p:sp>
        <p:nvSpPr>
          <p:cNvPr id="5" name="日期版面配置區 4"/>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3681703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p:txBody>
          <a:bodyPr vert="eaVert"/>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2941424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BC381659-2990-46C7-8218-5A09F2778759}" type="datetimeFigureOut">
              <a:rPr lang="zh-TW" altLang="en-US" smtClean="0"/>
              <a:t>2019/1/29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3829764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381659-2990-46C7-8218-5A09F2778759}" type="datetimeFigureOut">
              <a:rPr lang="zh-TW" altLang="en-US" smtClean="0"/>
              <a:t>2019/1/29</a:t>
            </a:fld>
            <a:endParaRPr lang="zh-TW"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84C301-129B-40C1-B1FB-058A4C7417E8}" type="slidenum">
              <a:rPr lang="zh-TW" altLang="en-US" smtClean="0"/>
              <a:t>‹#›</a:t>
            </a:fld>
            <a:endParaRPr lang="zh-TW" altLang="en-US"/>
          </a:p>
        </p:txBody>
      </p:sp>
    </p:spTree>
    <p:extLst>
      <p:ext uri="{BB962C8B-B14F-4D97-AF65-F5344CB8AC3E}">
        <p14:creationId xmlns:p14="http://schemas.microsoft.com/office/powerpoint/2010/main" val="2592115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588894"/>
            <a:ext cx="9144000" cy="2387600"/>
          </a:xfrm>
        </p:spPr>
        <p:txBody>
          <a:bodyPr>
            <a:normAutofit/>
          </a:bodyPr>
          <a:lstStyle/>
          <a:p>
            <a:r>
              <a:rPr lang="zh-TW" altLang="en-US" sz="5400" b="1" dirty="0" smtClean="0">
                <a:latin typeface="微軟正黑體" panose="020B0604030504040204" pitchFamily="34" charset="-120"/>
                <a:ea typeface="微軟正黑體" panose="020B0604030504040204" pitchFamily="34" charset="-120"/>
              </a:rPr>
              <a:t>資通安全管理實務重點說明</a:t>
            </a:r>
            <a:endParaRPr lang="zh-TW" altLang="en-US" sz="5400" b="1" dirty="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6974930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90526" y="1092524"/>
            <a:ext cx="11572874" cy="4673406"/>
          </a:xfrm>
        </p:spPr>
        <p:txBody>
          <a:bodyPr>
            <a:normAutofit fontScale="90000"/>
          </a:bodyPr>
          <a:lstStyle/>
          <a:p>
            <a:r>
              <a:rPr lang="en-US" altLang="zh-TW" b="1" dirty="0" smtClean="0">
                <a:latin typeface="微軟正黑體" panose="020B0604030504040204" pitchFamily="34" charset="-120"/>
                <a:ea typeface="微軟正黑體" panose="020B0604030504040204" pitchFamily="34" charset="-120"/>
              </a:rPr>
              <a:t/>
            </a:r>
            <a:br>
              <a:rPr lang="en-US" altLang="zh-TW" b="1" dirty="0" smtClean="0">
                <a:latin typeface="微軟正黑體" panose="020B0604030504040204" pitchFamily="34" charset="-120"/>
                <a:ea typeface="微軟正黑體" panose="020B0604030504040204" pitchFamily="34" charset="-120"/>
              </a:rPr>
            </a:br>
            <a:r>
              <a:rPr lang="zh-TW" altLang="en-US" b="1" dirty="0" smtClean="0">
                <a:latin typeface="微軟正黑體" panose="020B0604030504040204" pitchFamily="34" charset="-120"/>
                <a:ea typeface="微軟正黑體" panose="020B0604030504040204" pitchFamily="34" charset="-120"/>
              </a:rPr>
              <a:t>一、</a:t>
            </a:r>
            <a:r>
              <a:rPr lang="zh-TW" altLang="en-US" b="1" dirty="0">
                <a:latin typeface="微軟正黑體" panose="020B0604030504040204" pitchFamily="34" charset="-120"/>
                <a:ea typeface="微軟正黑體" panose="020B0604030504040204" pitchFamily="34" charset="-120"/>
              </a:rPr>
              <a:t>資通安全責任等級分級辦法</a:t>
            </a:r>
            <a:r>
              <a:rPr lang="en-US" altLang="zh-TW" b="1" dirty="0" smtClean="0">
                <a:latin typeface="微軟正黑體" panose="020B0604030504040204" pitchFamily="34" charset="-120"/>
                <a:ea typeface="微軟正黑體" panose="020B0604030504040204" pitchFamily="34" charset="-120"/>
              </a:rPr>
              <a:t/>
            </a:r>
            <a:br>
              <a:rPr lang="en-US" altLang="zh-TW" b="1" dirty="0" smtClean="0">
                <a:latin typeface="微軟正黑體" panose="020B0604030504040204" pitchFamily="34" charset="-120"/>
                <a:ea typeface="微軟正黑體" panose="020B0604030504040204" pitchFamily="34" charset="-120"/>
              </a:rPr>
            </a:br>
            <a:r>
              <a:rPr lang="en-US" altLang="zh-TW" b="1" dirty="0" smtClean="0">
                <a:latin typeface="微軟正黑體" panose="020B0604030504040204" pitchFamily="34" charset="-120"/>
                <a:ea typeface="微軟正黑體" panose="020B0604030504040204" pitchFamily="34" charset="-120"/>
              </a:rPr>
              <a:t/>
            </a:r>
            <a:br>
              <a:rPr lang="en-US" altLang="zh-TW" b="1" dirty="0" smtClean="0">
                <a:latin typeface="微軟正黑體" panose="020B0604030504040204" pitchFamily="34" charset="-120"/>
                <a:ea typeface="微軟正黑體" panose="020B0604030504040204" pitchFamily="34" charset="-120"/>
              </a:rPr>
            </a:br>
            <a:r>
              <a:rPr lang="zh-TW" altLang="en-US" b="1" dirty="0" smtClean="0">
                <a:latin typeface="微軟正黑體" panose="020B0604030504040204" pitchFamily="34" charset="-120"/>
                <a:ea typeface="微軟正黑體" panose="020B0604030504040204" pitchFamily="34" charset="-120"/>
              </a:rPr>
              <a:t>二</a:t>
            </a:r>
            <a:r>
              <a:rPr lang="zh-TW" altLang="en-US" b="1" dirty="0">
                <a:latin typeface="微軟正黑體" panose="020B0604030504040204" pitchFamily="34" charset="-120"/>
                <a:ea typeface="微軟正黑體" panose="020B0604030504040204" pitchFamily="34" charset="-120"/>
              </a:rPr>
              <a:t>、資安法施行細則</a:t>
            </a:r>
            <a:r>
              <a:rPr lang="en-US" altLang="zh-TW" b="1" dirty="0" smtClean="0">
                <a:latin typeface="微軟正黑體" panose="020B0604030504040204" pitchFamily="34" charset="-120"/>
                <a:ea typeface="微軟正黑體" panose="020B0604030504040204" pitchFamily="34" charset="-120"/>
              </a:rPr>
              <a:t/>
            </a:r>
            <a:br>
              <a:rPr lang="en-US" altLang="zh-TW" b="1" dirty="0" smtClean="0">
                <a:latin typeface="微軟正黑體" panose="020B0604030504040204" pitchFamily="34" charset="-120"/>
                <a:ea typeface="微軟正黑體" panose="020B0604030504040204" pitchFamily="34" charset="-120"/>
              </a:rPr>
            </a:br>
            <a:r>
              <a:rPr lang="en-US" altLang="zh-TW" b="1" dirty="0" smtClean="0">
                <a:latin typeface="微軟正黑體" panose="020B0604030504040204" pitchFamily="34" charset="-120"/>
                <a:ea typeface="微軟正黑體" panose="020B0604030504040204" pitchFamily="34" charset="-120"/>
              </a:rPr>
              <a:t/>
            </a:r>
            <a:br>
              <a:rPr lang="en-US" altLang="zh-TW" b="1" dirty="0" smtClean="0">
                <a:latin typeface="微軟正黑體" panose="020B0604030504040204" pitchFamily="34" charset="-120"/>
                <a:ea typeface="微軟正黑體" panose="020B0604030504040204" pitchFamily="34" charset="-120"/>
              </a:rPr>
            </a:br>
            <a:r>
              <a:rPr lang="zh-TW" altLang="en-US" b="1" dirty="0" smtClean="0">
                <a:latin typeface="微軟正黑體" panose="020B0604030504040204" pitchFamily="34" charset="-120"/>
                <a:ea typeface="微軟正黑體" panose="020B0604030504040204" pitchFamily="34" charset="-120"/>
              </a:rPr>
              <a:t>三</a:t>
            </a:r>
            <a:r>
              <a:rPr lang="zh-TW" altLang="en-US" b="1" dirty="0">
                <a:latin typeface="微軟正黑體" panose="020B0604030504040204" pitchFamily="34" charset="-120"/>
                <a:ea typeface="微軟正黑體" panose="020B0604030504040204" pitchFamily="34" charset="-120"/>
              </a:rPr>
              <a:t>、公務機關所屬人員資通安全事項獎懲辦法</a:t>
            </a:r>
            <a:r>
              <a:rPr lang="en-US" altLang="zh-TW" b="1" dirty="0" smtClean="0">
                <a:latin typeface="微軟正黑體" panose="020B0604030504040204" pitchFamily="34" charset="-120"/>
                <a:ea typeface="微軟正黑體" panose="020B0604030504040204" pitchFamily="34" charset="-120"/>
              </a:rPr>
              <a:t/>
            </a:r>
            <a:br>
              <a:rPr lang="en-US" altLang="zh-TW" b="1" dirty="0" smtClean="0">
                <a:latin typeface="微軟正黑體" panose="020B0604030504040204" pitchFamily="34" charset="-120"/>
                <a:ea typeface="微軟正黑體" panose="020B0604030504040204" pitchFamily="34" charset="-120"/>
              </a:rPr>
            </a:br>
            <a:r>
              <a:rPr lang="en-US" altLang="zh-TW" b="1" dirty="0">
                <a:latin typeface="微軟正黑體" panose="020B0604030504040204" pitchFamily="34" charset="-120"/>
                <a:ea typeface="微軟正黑體" panose="020B0604030504040204" pitchFamily="34" charset="-120"/>
              </a:rPr>
              <a:t/>
            </a:r>
            <a:br>
              <a:rPr lang="en-US" altLang="zh-TW" b="1" dirty="0">
                <a:latin typeface="微軟正黑體" panose="020B0604030504040204" pitchFamily="34" charset="-120"/>
                <a:ea typeface="微軟正黑體" panose="020B0604030504040204" pitchFamily="34" charset="-120"/>
              </a:rPr>
            </a:br>
            <a:r>
              <a:rPr lang="zh-TW" altLang="en-US" b="1" dirty="0">
                <a:latin typeface="微軟正黑體" panose="020B0604030504040204" pitchFamily="34" charset="-120"/>
                <a:ea typeface="微軟正黑體" panose="020B0604030504040204" pitchFamily="34" charset="-120"/>
              </a:rPr>
              <a:t>四、行政院及所屬各機關行動化服務發展作業原則</a:t>
            </a:r>
            <a:r>
              <a:rPr lang="en-US" altLang="zh-TW" b="1" dirty="0" smtClean="0">
                <a:latin typeface="微軟正黑體" panose="020B0604030504040204" pitchFamily="34" charset="-120"/>
                <a:ea typeface="微軟正黑體" panose="020B0604030504040204" pitchFamily="34" charset="-120"/>
              </a:rPr>
              <a:t/>
            </a:r>
            <a:br>
              <a:rPr lang="en-US" altLang="zh-TW" b="1" dirty="0" smtClean="0">
                <a:latin typeface="微軟正黑體" panose="020B0604030504040204" pitchFamily="34" charset="-120"/>
                <a:ea typeface="微軟正黑體" panose="020B0604030504040204" pitchFamily="34" charset="-120"/>
              </a:rPr>
            </a:br>
            <a:endParaRPr lang="zh-TW" altLang="en-US" b="1" dirty="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37342551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a:latin typeface="微軟正黑體" panose="020B0604030504040204" pitchFamily="34" charset="-120"/>
                <a:ea typeface="微軟正黑體" panose="020B0604030504040204" pitchFamily="34" charset="-120"/>
              </a:rPr>
              <a:t>資安責任</a:t>
            </a:r>
            <a:r>
              <a:rPr lang="zh-TW" altLang="en-US" b="1" dirty="0" smtClean="0">
                <a:latin typeface="微軟正黑體" panose="020B0604030504040204" pitchFamily="34" charset="-120"/>
                <a:ea typeface="微軟正黑體" panose="020B0604030504040204" pitchFamily="34" charset="-120"/>
              </a:rPr>
              <a:t>辦法</a:t>
            </a:r>
            <a:r>
              <a:rPr lang="zh-TW" altLang="en-US" b="1" dirty="0">
                <a:latin typeface="微軟正黑體" panose="020B0604030504040204" pitchFamily="34" charset="-120"/>
                <a:ea typeface="微軟正黑體" panose="020B0604030504040204" pitchFamily="34" charset="-120"/>
              </a:rPr>
              <a:t> </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第三條</a:t>
            </a:r>
            <a:endParaRPr lang="zh-TW" altLang="en-US" b="1" dirty="0">
              <a:latin typeface="微軟正黑體" panose="020B0604030504040204" pitchFamily="34" charset="-120"/>
              <a:ea typeface="微軟正黑體" panose="020B0604030504040204" pitchFamily="34" charset="-120"/>
            </a:endParaRPr>
          </a:p>
        </p:txBody>
      </p:sp>
      <p:sp>
        <p:nvSpPr>
          <p:cNvPr id="3" name="內容版面配置區 2"/>
          <p:cNvSpPr>
            <a:spLocks noGrp="1"/>
          </p:cNvSpPr>
          <p:nvPr>
            <p:ph idx="1"/>
          </p:nvPr>
        </p:nvSpPr>
        <p:spPr>
          <a:xfrm>
            <a:off x="838200" y="1825625"/>
            <a:ext cx="6305550" cy="4351338"/>
          </a:xfrm>
        </p:spPr>
        <p:txBody>
          <a:bodyPr>
            <a:normAutofit/>
          </a:bodyPr>
          <a:lstStyle/>
          <a:p>
            <a:r>
              <a:rPr lang="zh-TW" altLang="en-US" sz="3200" dirty="0" smtClean="0">
                <a:latin typeface="微軟正黑體" panose="020B0604030504040204" pitchFamily="34" charset="-120"/>
                <a:ea typeface="微軟正黑體" panose="020B0604030504040204" pitchFamily="34" charset="-120"/>
              </a:rPr>
              <a:t>行政院</a:t>
            </a:r>
            <a:r>
              <a:rPr lang="zh-TW" altLang="en-US" sz="3200" dirty="0">
                <a:latin typeface="微軟正黑體" panose="020B0604030504040204" pitchFamily="34" charset="-120"/>
                <a:ea typeface="微軟正黑體" panose="020B0604030504040204" pitchFamily="34" charset="-120"/>
              </a:rPr>
              <a:t>直屬機關應每二年提交自身、所屬或監督之公務機關及所管之特定非公務機關之資通安全責任等級，報主管機關核定</a:t>
            </a:r>
            <a:r>
              <a:rPr lang="zh-TW" altLang="en-US" sz="3200" dirty="0" smtClean="0">
                <a:latin typeface="微軟正黑體" panose="020B0604030504040204" pitchFamily="34" charset="-120"/>
                <a:ea typeface="微軟正黑體" panose="020B0604030504040204" pitchFamily="34" charset="-120"/>
              </a:rPr>
              <a:t>。</a:t>
            </a:r>
            <a:endParaRPr lang="en-US" altLang="zh-TW" sz="3200" dirty="0" smtClean="0">
              <a:latin typeface="微軟正黑體" panose="020B0604030504040204" pitchFamily="34" charset="-120"/>
              <a:ea typeface="微軟正黑體" panose="020B0604030504040204" pitchFamily="34" charset="-120"/>
            </a:endParaRPr>
          </a:p>
          <a:p>
            <a:r>
              <a:rPr lang="zh-TW" altLang="en-US" sz="3200" dirty="0" smtClean="0">
                <a:latin typeface="微軟正黑體" panose="020B0604030504040204" pitchFamily="34" charset="-120"/>
                <a:ea typeface="微軟正黑體" panose="020B0604030504040204" pitchFamily="34" charset="-120"/>
              </a:rPr>
              <a:t>教育部來函</a:t>
            </a:r>
            <a:r>
              <a:rPr lang="zh-TW" altLang="en-US" sz="3200" dirty="0">
                <a:latin typeface="微軟正黑體" panose="020B0604030504040204" pitchFamily="34" charset="-120"/>
                <a:ea typeface="微軟正黑體" panose="020B0604030504040204" pitchFamily="34" charset="-120"/>
              </a:rPr>
              <a:t>將國立</a:t>
            </a:r>
            <a:r>
              <a:rPr lang="zh-TW" altLang="en-US" sz="3200" dirty="0" smtClean="0">
                <a:latin typeface="微軟正黑體" panose="020B0604030504040204" pitchFamily="34" charset="-120"/>
                <a:ea typeface="微軟正黑體" panose="020B0604030504040204" pitchFamily="34" charset="-120"/>
              </a:rPr>
              <a:t>大專院校資安責任等級</a:t>
            </a:r>
            <a:r>
              <a:rPr lang="zh-TW" altLang="en-US" sz="3200" dirty="0">
                <a:latin typeface="微軟正黑體" panose="020B0604030504040204" pitchFamily="34" charset="-120"/>
                <a:ea typeface="微軟正黑體" panose="020B0604030504040204" pitchFamily="34" charset="-120"/>
              </a:rPr>
              <a:t>列為</a:t>
            </a:r>
            <a:r>
              <a:rPr lang="en-US" altLang="zh-TW" sz="3200" b="1" dirty="0">
                <a:latin typeface="微軟正黑體" panose="020B0604030504040204" pitchFamily="34" charset="-120"/>
                <a:ea typeface="微軟正黑體" panose="020B0604030504040204" pitchFamily="34" charset="-120"/>
              </a:rPr>
              <a:t>B</a:t>
            </a:r>
            <a:r>
              <a:rPr lang="zh-TW" altLang="en-US" sz="3200" b="1" dirty="0" smtClean="0">
                <a:latin typeface="微軟正黑體" panose="020B0604030504040204" pitchFamily="34" charset="-120"/>
                <a:ea typeface="微軟正黑體" panose="020B0604030504040204" pitchFamily="34" charset="-120"/>
              </a:rPr>
              <a:t>級</a:t>
            </a:r>
            <a:r>
              <a:rPr lang="zh-TW" altLang="en-US" sz="3200" dirty="0" smtClean="0">
                <a:latin typeface="微軟正黑體" panose="020B0604030504040204" pitchFamily="34" charset="-120"/>
                <a:ea typeface="微軟正黑體" panose="020B0604030504040204" pitchFamily="34" charset="-120"/>
              </a:rPr>
              <a:t>。</a:t>
            </a:r>
            <a:endParaRPr lang="en-US" altLang="zh-TW" sz="3200" dirty="0">
              <a:latin typeface="微軟正黑體" panose="020B0604030504040204" pitchFamily="34" charset="-120"/>
              <a:ea typeface="微軟正黑體" panose="020B0604030504040204" pitchFamily="34" charset="-120"/>
            </a:endParaRPr>
          </a:p>
          <a:p>
            <a:pPr marL="514350" indent="-514350">
              <a:buFont typeface="+mj-lt"/>
              <a:buAutoNum type="arabicPeriod"/>
            </a:pPr>
            <a:endParaRPr lang="en-US" altLang="zh-TW" sz="3200" dirty="0" smtClean="0">
              <a:latin typeface="微軟正黑體" panose="020B0604030504040204" pitchFamily="34" charset="-120"/>
              <a:ea typeface="微軟正黑體" panose="020B0604030504040204" pitchFamily="34" charset="-120"/>
            </a:endParaRPr>
          </a:p>
          <a:p>
            <a:pPr marL="0" indent="0">
              <a:buNone/>
            </a:pPr>
            <a:endParaRPr lang="en-US" altLang="zh-TW" sz="3200" dirty="0">
              <a:latin typeface="微軟正黑體" panose="020B0604030504040204" pitchFamily="34" charset="-120"/>
              <a:ea typeface="微軟正黑體" panose="020B0604030504040204" pitchFamily="34" charset="-120"/>
            </a:endParaRPr>
          </a:p>
          <a:p>
            <a:endParaRPr lang="zh-TW" altLang="en-US" sz="3200" dirty="0">
              <a:latin typeface="微軟正黑體" panose="020B0604030504040204" pitchFamily="34" charset="-120"/>
              <a:ea typeface="微軟正黑體" panose="020B0604030504040204" pitchFamily="34" charset="-120"/>
            </a:endParaRPr>
          </a:p>
        </p:txBody>
      </p:sp>
      <p:pic>
        <p:nvPicPr>
          <p:cNvPr id="6" name="圖片 5"/>
          <p:cNvPicPr>
            <a:picLocks noChangeAspect="1"/>
          </p:cNvPicPr>
          <p:nvPr/>
        </p:nvPicPr>
        <p:blipFill>
          <a:blip r:embed="rId3"/>
          <a:stretch>
            <a:fillRect/>
          </a:stretch>
        </p:blipFill>
        <p:spPr>
          <a:xfrm>
            <a:off x="7384445" y="208449"/>
            <a:ext cx="4664320" cy="6401131"/>
          </a:xfrm>
          <a:prstGeom prst="rect">
            <a:avLst/>
          </a:prstGeom>
        </p:spPr>
      </p:pic>
      <p:sp>
        <p:nvSpPr>
          <p:cNvPr id="7" name="矩形 6"/>
          <p:cNvSpPr/>
          <p:nvPr/>
        </p:nvSpPr>
        <p:spPr>
          <a:xfrm>
            <a:off x="8299939" y="5433647"/>
            <a:ext cx="3429000" cy="58908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0864467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7716734" y="500856"/>
            <a:ext cx="3946523" cy="5272088"/>
          </a:xfrm>
          <a:prstGeom prst="rect">
            <a:avLst/>
          </a:prstGeom>
        </p:spPr>
      </p:pic>
      <p:pic>
        <p:nvPicPr>
          <p:cNvPr id="8" name="圖片 7"/>
          <p:cNvPicPr>
            <a:picLocks noChangeAspect="1"/>
          </p:cNvPicPr>
          <p:nvPr/>
        </p:nvPicPr>
        <p:blipFill>
          <a:blip r:embed="rId4"/>
          <a:stretch>
            <a:fillRect/>
          </a:stretch>
        </p:blipFill>
        <p:spPr>
          <a:xfrm>
            <a:off x="7716734" y="1218406"/>
            <a:ext cx="3946523" cy="4150518"/>
          </a:xfrm>
          <a:prstGeom prst="rect">
            <a:avLst/>
          </a:prstGeom>
        </p:spPr>
      </p:pic>
      <p:sp>
        <p:nvSpPr>
          <p:cNvPr id="2" name="標題 1"/>
          <p:cNvSpPr>
            <a:spLocks noGrp="1"/>
          </p:cNvSpPr>
          <p:nvPr>
            <p:ph type="title"/>
          </p:nvPr>
        </p:nvSpPr>
        <p:spPr/>
        <p:txBody>
          <a:bodyPr>
            <a:normAutofit/>
          </a:bodyPr>
          <a:lstStyle/>
          <a:p>
            <a:r>
              <a:rPr lang="zh-TW" altLang="en-US" b="1" dirty="0">
                <a:latin typeface="微軟正黑體" panose="020B0604030504040204" pitchFamily="34" charset="-120"/>
                <a:ea typeface="微軟正黑體" panose="020B0604030504040204" pitchFamily="34" charset="-120"/>
              </a:rPr>
              <a:t>資安責任</a:t>
            </a:r>
            <a:r>
              <a:rPr lang="zh-TW" altLang="en-US" b="1" dirty="0" smtClean="0">
                <a:latin typeface="微軟正黑體" panose="020B0604030504040204" pitchFamily="34" charset="-120"/>
                <a:ea typeface="微軟正黑體" panose="020B0604030504040204" pitchFamily="34" charset="-120"/>
              </a:rPr>
              <a:t>辦法 </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第十一條</a:t>
            </a:r>
            <a:endParaRPr lang="zh-TW" altLang="en-US" b="1" dirty="0">
              <a:latin typeface="微軟正黑體" panose="020B0604030504040204" pitchFamily="34" charset="-120"/>
              <a:ea typeface="微軟正黑體" panose="020B0604030504040204" pitchFamily="34" charset="-120"/>
            </a:endParaRPr>
          </a:p>
        </p:txBody>
      </p:sp>
      <p:sp>
        <p:nvSpPr>
          <p:cNvPr id="3" name="內容版面配置區 2"/>
          <p:cNvSpPr>
            <a:spLocks noGrp="1"/>
          </p:cNvSpPr>
          <p:nvPr>
            <p:ph idx="1"/>
          </p:nvPr>
        </p:nvSpPr>
        <p:spPr>
          <a:xfrm>
            <a:off x="838200" y="1825625"/>
            <a:ext cx="6305550" cy="4351338"/>
          </a:xfrm>
        </p:spPr>
        <p:txBody>
          <a:bodyPr>
            <a:normAutofit/>
          </a:bodyPr>
          <a:lstStyle/>
          <a:p>
            <a:r>
              <a:rPr lang="zh-TW" altLang="en-US" sz="3200" dirty="0">
                <a:latin typeface="微軟正黑體" panose="020B0604030504040204" pitchFamily="34" charset="-120"/>
                <a:ea typeface="微軟正黑體" panose="020B0604030504040204" pitchFamily="34" charset="-120"/>
              </a:rPr>
              <a:t>各機關應依其資通安全責任等級，辦理附表一</a:t>
            </a:r>
            <a:r>
              <a:rPr lang="zh-TW" altLang="en-US" sz="3200" dirty="0" smtClean="0">
                <a:latin typeface="微軟正黑體" panose="020B0604030504040204" pitchFamily="34" charset="-120"/>
                <a:ea typeface="微軟正黑體" panose="020B0604030504040204" pitchFamily="34" charset="-120"/>
              </a:rPr>
              <a:t>至附表</a:t>
            </a:r>
            <a:r>
              <a:rPr lang="zh-TW" altLang="en-US" sz="3200" dirty="0">
                <a:latin typeface="微軟正黑體" panose="020B0604030504040204" pitchFamily="34" charset="-120"/>
                <a:ea typeface="微軟正黑體" panose="020B0604030504040204" pitchFamily="34" charset="-120"/>
              </a:rPr>
              <a:t>八之事項</a:t>
            </a:r>
            <a:r>
              <a:rPr lang="zh-TW" altLang="en-US" sz="3200" dirty="0" smtClean="0">
                <a:latin typeface="微軟正黑體" panose="020B0604030504040204" pitchFamily="34" charset="-120"/>
                <a:ea typeface="微軟正黑體" panose="020B0604030504040204" pitchFamily="34" charset="-120"/>
              </a:rPr>
              <a:t>。</a:t>
            </a:r>
            <a:endParaRPr lang="en-US" altLang="zh-TW" sz="3200" dirty="0" smtClean="0">
              <a:latin typeface="微軟正黑體" panose="020B0604030504040204" pitchFamily="34" charset="-120"/>
              <a:ea typeface="微軟正黑體" panose="020B0604030504040204" pitchFamily="34" charset="-120"/>
            </a:endParaRPr>
          </a:p>
          <a:p>
            <a:r>
              <a:rPr lang="zh-TW" altLang="en-US" sz="3200" dirty="0" smtClean="0">
                <a:latin typeface="微軟正黑體" panose="020B0604030504040204" pitchFamily="34" charset="-120"/>
                <a:ea typeface="微軟正黑體" panose="020B0604030504040204" pitchFamily="34" charset="-120"/>
              </a:rPr>
              <a:t>依據</a:t>
            </a:r>
            <a:r>
              <a:rPr lang="zh-TW" altLang="en-US" sz="3200" dirty="0">
                <a:latin typeface="微軟正黑體" panose="020B0604030504040204" pitchFamily="34" charset="-120"/>
                <a:ea typeface="微軟正黑體" panose="020B0604030504040204" pitchFamily="34" charset="-120"/>
              </a:rPr>
              <a:t>資通安全責任等級分級辦法之</a:t>
            </a:r>
            <a:r>
              <a:rPr lang="zh-TW" altLang="en-US" sz="3200" dirty="0" smtClean="0">
                <a:latin typeface="微軟正黑體" panose="020B0604030504040204" pitchFamily="34" charset="-120"/>
                <a:ea typeface="微軟正黑體" panose="020B0604030504040204" pitchFamily="34" charset="-120"/>
              </a:rPr>
              <a:t>附表</a:t>
            </a:r>
            <a:r>
              <a:rPr lang="zh-TW" altLang="en-US" sz="3200" dirty="0">
                <a:latin typeface="微軟正黑體" panose="020B0604030504040204" pitchFamily="34" charset="-120"/>
                <a:ea typeface="微軟正黑體" panose="020B0604030504040204" pitchFamily="34" charset="-120"/>
              </a:rPr>
              <a:t>三</a:t>
            </a:r>
            <a:r>
              <a:rPr lang="zh-TW" altLang="en-US" sz="3200" dirty="0" smtClean="0">
                <a:latin typeface="微軟正黑體" panose="020B0604030504040204" pitchFamily="34" charset="-120"/>
                <a:ea typeface="微軟正黑體" panose="020B0604030504040204" pitchFamily="34" charset="-120"/>
              </a:rPr>
              <a:t>所示</a:t>
            </a:r>
            <a:r>
              <a:rPr lang="zh-TW" altLang="en-US" sz="3200" dirty="0" smtClean="0">
                <a:latin typeface="微軟正黑體" panose="020B0604030504040204" pitchFamily="34" charset="-120"/>
                <a:ea typeface="微軟正黑體" panose="020B0604030504040204" pitchFamily="34" charset="-120"/>
              </a:rPr>
              <a:t>，</a:t>
            </a:r>
            <a:r>
              <a:rPr lang="en-US" altLang="zh-TW" sz="3200" dirty="0" smtClean="0">
                <a:latin typeface="微軟正黑體" panose="020B0604030504040204" pitchFamily="34" charset="-120"/>
                <a:ea typeface="微軟正黑體" panose="020B0604030504040204" pitchFamily="34" charset="-120"/>
              </a:rPr>
              <a:t>B</a:t>
            </a:r>
            <a:r>
              <a:rPr lang="zh-TW" altLang="en-US" sz="3200" dirty="0" smtClean="0">
                <a:latin typeface="微軟正黑體" panose="020B0604030504040204" pitchFamily="34" charset="-120"/>
                <a:ea typeface="微軟正黑體" panose="020B0604030504040204" pitchFamily="34" charset="-120"/>
              </a:rPr>
              <a:t>級單位各</a:t>
            </a:r>
            <a:r>
              <a:rPr lang="zh-TW" altLang="en-US" sz="3200" b="1" dirty="0">
                <a:solidFill>
                  <a:srgbClr val="C00000"/>
                </a:solidFill>
                <a:latin typeface="微軟正黑體" panose="020B0604030504040204" pitchFamily="34" charset="-120"/>
                <a:ea typeface="微軟正黑體" panose="020B0604030504040204" pitchFamily="34" charset="-120"/>
              </a:rPr>
              <a:t>資訊系統應進行分級防護、系統安全性檢測、導入政府組態基準</a:t>
            </a:r>
            <a:r>
              <a:rPr lang="zh-TW" altLang="en-US" sz="3200" dirty="0">
                <a:latin typeface="微軟正黑體" panose="020B0604030504040204" pitchFamily="34" charset="-120"/>
                <a:ea typeface="微軟正黑體" panose="020B0604030504040204" pitchFamily="34" charset="-120"/>
              </a:rPr>
              <a:t>等，並要求各資訊系統之</a:t>
            </a:r>
            <a:r>
              <a:rPr lang="zh-TW" altLang="en-US" sz="3200" b="1" dirty="0">
                <a:latin typeface="微軟正黑體" panose="020B0604030504040204" pitchFamily="34" charset="-120"/>
                <a:ea typeface="微軟正黑體" panose="020B0604030504040204" pitchFamily="34" charset="-120"/>
              </a:rPr>
              <a:t>管理者</a:t>
            </a:r>
            <a:r>
              <a:rPr lang="zh-TW" altLang="en-US" sz="3200" dirty="0">
                <a:latin typeface="微軟正黑體" panose="020B0604030504040204" pitchFamily="34" charset="-120"/>
                <a:ea typeface="微軟正黑體" panose="020B0604030504040204" pitchFamily="34" charset="-120"/>
              </a:rPr>
              <a:t>及</a:t>
            </a:r>
            <a:r>
              <a:rPr lang="zh-TW" altLang="en-US" sz="3200" b="1" dirty="0">
                <a:latin typeface="微軟正黑體" panose="020B0604030504040204" pitchFamily="34" charset="-120"/>
                <a:ea typeface="微軟正黑體" panose="020B0604030504040204" pitchFamily="34" charset="-120"/>
              </a:rPr>
              <a:t>使用者</a:t>
            </a:r>
            <a:r>
              <a:rPr lang="zh-TW" altLang="en-US" sz="3200" dirty="0">
                <a:latin typeface="微軟正黑體" panose="020B0604030504040204" pitchFamily="34" charset="-120"/>
                <a:ea typeface="微軟正黑體" panose="020B0604030504040204" pitchFamily="34" charset="-120"/>
              </a:rPr>
              <a:t>皆需接受</a:t>
            </a:r>
            <a:r>
              <a:rPr lang="zh-TW" altLang="en-US" sz="3200" b="1" dirty="0">
                <a:solidFill>
                  <a:srgbClr val="C00000"/>
                </a:solidFill>
                <a:latin typeface="微軟正黑體" panose="020B0604030504040204" pitchFamily="34" charset="-120"/>
                <a:ea typeface="微軟正黑體" panose="020B0604030504040204" pitchFamily="34" charset="-120"/>
              </a:rPr>
              <a:t>資安教育訓練</a:t>
            </a:r>
            <a:endParaRPr lang="zh-TW" altLang="en-US" sz="3200" dirty="0">
              <a:latin typeface="微軟正黑體" panose="020B0604030504040204" pitchFamily="34" charset="-120"/>
              <a:ea typeface="微軟正黑體" panose="020B0604030504040204" pitchFamily="34" charset="-120"/>
            </a:endParaRPr>
          </a:p>
        </p:txBody>
      </p:sp>
      <p:sp>
        <p:nvSpPr>
          <p:cNvPr id="5" name="矩形 4"/>
          <p:cNvSpPr/>
          <p:nvPr/>
        </p:nvSpPr>
        <p:spPr>
          <a:xfrm>
            <a:off x="6929021" y="6176963"/>
            <a:ext cx="5262979" cy="369332"/>
          </a:xfrm>
          <a:prstGeom prst="rect">
            <a:avLst/>
          </a:prstGeom>
        </p:spPr>
        <p:txBody>
          <a:bodyPr wrap="none">
            <a:spAutoFit/>
          </a:bodyPr>
          <a:lstStyle/>
          <a:p>
            <a:r>
              <a:rPr lang="zh-TW" altLang="en-US" dirty="0">
                <a:latin typeface="微軟正黑體" panose="020B0604030504040204" pitchFamily="34" charset="-120"/>
                <a:ea typeface="微軟正黑體" panose="020B0604030504040204" pitchFamily="34" charset="-120"/>
              </a:rPr>
              <a:t>附表三 資通安全責任等級</a:t>
            </a:r>
            <a:r>
              <a:rPr lang="en-US" altLang="zh-TW" dirty="0">
                <a:latin typeface="微軟正黑體" panose="020B0604030504040204" pitchFamily="34" charset="-120"/>
                <a:ea typeface="微軟正黑體" panose="020B0604030504040204" pitchFamily="34" charset="-120"/>
              </a:rPr>
              <a:t>B </a:t>
            </a:r>
            <a:r>
              <a:rPr lang="zh-TW" altLang="en-US" dirty="0">
                <a:latin typeface="微軟正黑體" panose="020B0604030504040204" pitchFamily="34" charset="-120"/>
                <a:ea typeface="微軟正黑體" panose="020B0604030504040204" pitchFamily="34" charset="-120"/>
              </a:rPr>
              <a:t>級之公務機關應辦事項</a:t>
            </a:r>
          </a:p>
        </p:txBody>
      </p:sp>
    </p:spTree>
    <p:extLst>
      <p:ext uri="{BB962C8B-B14F-4D97-AF65-F5344CB8AC3E}">
        <p14:creationId xmlns:p14="http://schemas.microsoft.com/office/powerpoint/2010/main" val="271231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圖片 5"/>
          <p:cNvPicPr>
            <a:picLocks noChangeAspect="1"/>
          </p:cNvPicPr>
          <p:nvPr/>
        </p:nvPicPr>
        <p:blipFill>
          <a:blip r:embed="rId3"/>
          <a:stretch>
            <a:fillRect/>
          </a:stretch>
        </p:blipFill>
        <p:spPr>
          <a:xfrm>
            <a:off x="7315109" y="733425"/>
            <a:ext cx="4619716" cy="5648325"/>
          </a:xfrm>
          <a:prstGeom prst="rect">
            <a:avLst/>
          </a:prstGeom>
        </p:spPr>
      </p:pic>
      <p:pic>
        <p:nvPicPr>
          <p:cNvPr id="7" name="圖片 6"/>
          <p:cNvPicPr>
            <a:picLocks noChangeAspect="1"/>
          </p:cNvPicPr>
          <p:nvPr/>
        </p:nvPicPr>
        <p:blipFill>
          <a:blip r:embed="rId4"/>
          <a:stretch>
            <a:fillRect/>
          </a:stretch>
        </p:blipFill>
        <p:spPr>
          <a:xfrm>
            <a:off x="7428716" y="481912"/>
            <a:ext cx="4506109" cy="5899838"/>
          </a:xfrm>
          <a:prstGeom prst="rect">
            <a:avLst/>
          </a:prstGeom>
        </p:spPr>
      </p:pic>
      <p:pic>
        <p:nvPicPr>
          <p:cNvPr id="9" name="圖片 8"/>
          <p:cNvPicPr>
            <a:picLocks noChangeAspect="1"/>
          </p:cNvPicPr>
          <p:nvPr/>
        </p:nvPicPr>
        <p:blipFill>
          <a:blip r:embed="rId5"/>
          <a:stretch>
            <a:fillRect/>
          </a:stretch>
        </p:blipFill>
        <p:spPr>
          <a:xfrm>
            <a:off x="7389180" y="504825"/>
            <a:ext cx="4471573" cy="5876925"/>
          </a:xfrm>
          <a:prstGeom prst="rect">
            <a:avLst/>
          </a:prstGeom>
        </p:spPr>
      </p:pic>
      <p:pic>
        <p:nvPicPr>
          <p:cNvPr id="10" name="圖片 9"/>
          <p:cNvPicPr>
            <a:picLocks noChangeAspect="1"/>
          </p:cNvPicPr>
          <p:nvPr/>
        </p:nvPicPr>
        <p:blipFill>
          <a:blip r:embed="rId6"/>
          <a:stretch>
            <a:fillRect/>
          </a:stretch>
        </p:blipFill>
        <p:spPr>
          <a:xfrm>
            <a:off x="7389180" y="504825"/>
            <a:ext cx="4471573" cy="5856649"/>
          </a:xfrm>
          <a:prstGeom prst="rect">
            <a:avLst/>
          </a:prstGeom>
        </p:spPr>
      </p:pic>
      <p:pic>
        <p:nvPicPr>
          <p:cNvPr id="11" name="圖片 10"/>
          <p:cNvPicPr>
            <a:picLocks noChangeAspect="1"/>
          </p:cNvPicPr>
          <p:nvPr/>
        </p:nvPicPr>
        <p:blipFill>
          <a:blip r:embed="rId7"/>
          <a:stretch>
            <a:fillRect/>
          </a:stretch>
        </p:blipFill>
        <p:spPr>
          <a:xfrm>
            <a:off x="7389180" y="549636"/>
            <a:ext cx="4529942" cy="5811838"/>
          </a:xfrm>
          <a:prstGeom prst="rect">
            <a:avLst/>
          </a:prstGeom>
        </p:spPr>
      </p:pic>
      <p:pic>
        <p:nvPicPr>
          <p:cNvPr id="12" name="圖片 11"/>
          <p:cNvPicPr>
            <a:picLocks noChangeAspect="1"/>
          </p:cNvPicPr>
          <p:nvPr/>
        </p:nvPicPr>
        <p:blipFill>
          <a:blip r:embed="rId8"/>
          <a:stretch>
            <a:fillRect/>
          </a:stretch>
        </p:blipFill>
        <p:spPr>
          <a:xfrm>
            <a:off x="7455599" y="1223963"/>
            <a:ext cx="4365137" cy="4291012"/>
          </a:xfrm>
          <a:prstGeom prst="rect">
            <a:avLst/>
          </a:prstGeom>
        </p:spPr>
      </p:pic>
      <p:sp>
        <p:nvSpPr>
          <p:cNvPr id="2" name="標題 1"/>
          <p:cNvSpPr>
            <a:spLocks noGrp="1"/>
          </p:cNvSpPr>
          <p:nvPr>
            <p:ph type="title"/>
          </p:nvPr>
        </p:nvSpPr>
        <p:spPr/>
        <p:txBody>
          <a:bodyPr>
            <a:normAutofit/>
          </a:bodyPr>
          <a:lstStyle/>
          <a:p>
            <a:r>
              <a:rPr lang="zh-TW" altLang="en-US" b="1" dirty="0">
                <a:latin typeface="微軟正黑體" panose="020B0604030504040204" pitchFamily="34" charset="-120"/>
                <a:ea typeface="微軟正黑體" panose="020B0604030504040204" pitchFamily="34" charset="-120"/>
              </a:rPr>
              <a:t>資安責任</a:t>
            </a:r>
            <a:r>
              <a:rPr lang="zh-TW" altLang="en-US" b="1" dirty="0" smtClean="0">
                <a:latin typeface="微軟正黑體" panose="020B0604030504040204" pitchFamily="34" charset="-120"/>
                <a:ea typeface="微軟正黑體" panose="020B0604030504040204" pitchFamily="34" charset="-120"/>
              </a:rPr>
              <a:t>辦法 </a:t>
            </a:r>
            <a:r>
              <a:rPr lang="en-US" altLang="zh-TW" b="1" dirty="0" smtClean="0">
                <a:latin typeface="微軟正黑體" panose="020B0604030504040204" pitchFamily="34" charset="-120"/>
                <a:ea typeface="微軟正黑體" panose="020B0604030504040204" pitchFamily="34" charset="-120"/>
              </a:rPr>
              <a:t>- </a:t>
            </a:r>
            <a:r>
              <a:rPr lang="zh-TW" altLang="en-US" b="1" dirty="0" smtClean="0">
                <a:latin typeface="微軟正黑體" panose="020B0604030504040204" pitchFamily="34" charset="-120"/>
                <a:ea typeface="微軟正黑體" panose="020B0604030504040204" pitchFamily="34" charset="-120"/>
              </a:rPr>
              <a:t>第十一條</a:t>
            </a:r>
            <a:endParaRPr lang="zh-TW" altLang="en-US" b="1" dirty="0">
              <a:latin typeface="微軟正黑體" panose="020B0604030504040204" pitchFamily="34" charset="-120"/>
              <a:ea typeface="微軟正黑體" panose="020B0604030504040204" pitchFamily="34" charset="-120"/>
            </a:endParaRPr>
          </a:p>
        </p:txBody>
      </p:sp>
      <p:sp>
        <p:nvSpPr>
          <p:cNvPr id="3" name="內容版面配置區 2"/>
          <p:cNvSpPr>
            <a:spLocks noGrp="1"/>
          </p:cNvSpPr>
          <p:nvPr>
            <p:ph idx="1"/>
          </p:nvPr>
        </p:nvSpPr>
        <p:spPr>
          <a:xfrm>
            <a:off x="838200" y="1825625"/>
            <a:ext cx="6305550" cy="4351338"/>
          </a:xfrm>
        </p:spPr>
        <p:txBody>
          <a:bodyPr>
            <a:normAutofit/>
          </a:bodyPr>
          <a:lstStyle/>
          <a:p>
            <a:r>
              <a:rPr lang="zh-TW" altLang="en-US" sz="3200" b="1" dirty="0" smtClean="0">
                <a:latin typeface="微軟正黑體" panose="020B0604030504040204" pitchFamily="34" charset="-120"/>
                <a:ea typeface="微軟正黑體" panose="020B0604030504040204" pitchFamily="34" charset="-120"/>
              </a:rPr>
              <a:t>第二項</a:t>
            </a:r>
            <a:r>
              <a:rPr lang="zh-TW" altLang="en-US" sz="3200" b="1" dirty="0">
                <a:latin typeface="微軟正黑體" panose="020B0604030504040204" pitchFamily="34" charset="-120"/>
                <a:ea typeface="微軟正黑體" panose="020B0604030504040204" pitchFamily="34" charset="-120"/>
              </a:rPr>
              <a:t>：</a:t>
            </a:r>
            <a:r>
              <a:rPr lang="zh-TW" altLang="en-US" sz="3200" dirty="0">
                <a:latin typeface="微軟正黑體" panose="020B0604030504040204" pitchFamily="34" charset="-120"/>
                <a:ea typeface="微軟正黑體" panose="020B0604030504040204" pitchFamily="34" charset="-120"/>
              </a:rPr>
              <a:t>各機關自行或委外開發之資通系統應依</a:t>
            </a:r>
            <a:r>
              <a:rPr lang="zh-TW" altLang="en-US" sz="3200" b="1" dirty="0">
                <a:latin typeface="微軟正黑體" panose="020B0604030504040204" pitchFamily="34" charset="-120"/>
                <a:ea typeface="微軟正黑體" panose="020B0604030504040204" pitchFamily="34" charset="-120"/>
              </a:rPr>
              <a:t>附表九</a:t>
            </a:r>
            <a:r>
              <a:rPr lang="zh-TW" altLang="en-US" sz="3200" dirty="0">
                <a:latin typeface="微軟正黑體" panose="020B0604030504040204" pitchFamily="34" charset="-120"/>
                <a:ea typeface="微軟正黑體" panose="020B0604030504040204" pitchFamily="34" charset="-120"/>
              </a:rPr>
              <a:t>所 定資通系統防護需求分級原則完成</a:t>
            </a:r>
            <a:r>
              <a:rPr lang="zh-TW" altLang="en-US" sz="3200" b="1" dirty="0">
                <a:solidFill>
                  <a:srgbClr val="FF0000"/>
                </a:solidFill>
                <a:latin typeface="微軟正黑體" panose="020B0604030504040204" pitchFamily="34" charset="-120"/>
                <a:ea typeface="微軟正黑體" panose="020B0604030504040204" pitchFamily="34" charset="-120"/>
              </a:rPr>
              <a:t>資通系統分級</a:t>
            </a:r>
            <a:r>
              <a:rPr lang="zh-TW" altLang="en-US" sz="3200" dirty="0">
                <a:latin typeface="微軟正黑體" panose="020B0604030504040204" pitchFamily="34" charset="-120"/>
                <a:ea typeface="微軟正黑體" panose="020B0604030504040204" pitchFamily="34" charset="-120"/>
              </a:rPr>
              <a:t>，並 依</a:t>
            </a:r>
            <a:r>
              <a:rPr lang="zh-TW" altLang="en-US" sz="3200" b="1" dirty="0">
                <a:latin typeface="微軟正黑體" panose="020B0604030504040204" pitchFamily="34" charset="-120"/>
                <a:ea typeface="微軟正黑體" panose="020B0604030504040204" pitchFamily="34" charset="-120"/>
              </a:rPr>
              <a:t>附表十</a:t>
            </a:r>
            <a:r>
              <a:rPr lang="zh-TW" altLang="en-US" sz="3200" dirty="0">
                <a:latin typeface="微軟正黑體" panose="020B0604030504040204" pitchFamily="34" charset="-120"/>
                <a:ea typeface="微軟正黑體" panose="020B0604030504040204" pitchFamily="34" charset="-120"/>
              </a:rPr>
              <a:t>所定資通</a:t>
            </a:r>
            <a:r>
              <a:rPr lang="zh-TW" altLang="en-US" sz="3200" b="1" dirty="0">
                <a:solidFill>
                  <a:srgbClr val="FF0000"/>
                </a:solidFill>
                <a:latin typeface="微軟正黑體" panose="020B0604030504040204" pitchFamily="34" charset="-120"/>
                <a:ea typeface="微軟正黑體" panose="020B0604030504040204" pitchFamily="34" charset="-120"/>
              </a:rPr>
              <a:t>系統防護基準執行控制措施</a:t>
            </a:r>
          </a:p>
        </p:txBody>
      </p:sp>
    </p:spTree>
    <p:extLst>
      <p:ext uri="{BB962C8B-B14F-4D97-AF65-F5344CB8AC3E}">
        <p14:creationId xmlns:p14="http://schemas.microsoft.com/office/powerpoint/2010/main" val="1916080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資安責任辦法</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第十一條</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附表三</a:t>
            </a:r>
            <a:endParaRPr lang="zh-TW" altLang="en-US" b="1" dirty="0">
              <a:latin typeface="微軟正黑體" panose="020B0604030504040204" pitchFamily="34" charset="-120"/>
              <a:ea typeface="微軟正黑體" panose="020B0604030504040204" pitchFamily="34" charset="-120"/>
            </a:endParaRPr>
          </a:p>
        </p:txBody>
      </p:sp>
      <p:sp>
        <p:nvSpPr>
          <p:cNvPr id="5" name="內容版面配置區 4"/>
          <p:cNvSpPr>
            <a:spLocks noGrp="1"/>
          </p:cNvSpPr>
          <p:nvPr>
            <p:ph idx="1"/>
          </p:nvPr>
        </p:nvSpPr>
        <p:spPr>
          <a:xfrm>
            <a:off x="838198" y="2321996"/>
            <a:ext cx="10515600" cy="4351338"/>
          </a:xfrm>
        </p:spPr>
        <p:txBody>
          <a:bodyPr>
            <a:normAutofit/>
          </a:bodyPr>
          <a:lstStyle/>
          <a:p>
            <a:pPr marL="514350" indent="-514350"/>
            <a:r>
              <a:rPr lang="zh-TW" altLang="en-US" sz="3200" b="1" dirty="0" smtClean="0">
                <a:latin typeface="微軟正黑體" panose="020B0604030504040204" pitchFamily="34" charset="-120"/>
                <a:ea typeface="微軟正黑體" panose="020B0604030504040204" pitchFamily="34" charset="-120"/>
              </a:rPr>
              <a:t>本中心每半年會</a:t>
            </a:r>
            <a:r>
              <a:rPr lang="zh-TW" altLang="en-US" sz="3200" b="1" dirty="0">
                <a:latin typeface="微軟正黑體" panose="020B0604030504040204" pitchFamily="34" charset="-120"/>
                <a:ea typeface="微軟正黑體" panose="020B0604030504040204" pitchFamily="34" charset="-120"/>
              </a:rPr>
              <a:t>提供弱點掃描服務</a:t>
            </a:r>
            <a:r>
              <a:rPr lang="zh-TW" altLang="en-US" sz="3200" b="1" dirty="0" smtClean="0">
                <a:latin typeface="微軟正黑體" panose="020B0604030504040204" pitchFamily="34" charset="-120"/>
                <a:ea typeface="微軟正黑體" panose="020B0604030504040204" pitchFamily="34" charset="-120"/>
              </a:rPr>
              <a:t>申請，</a:t>
            </a:r>
            <a:r>
              <a:rPr lang="zh-TW" altLang="en-US" sz="3200" b="1" dirty="0">
                <a:latin typeface="微軟正黑體" panose="020B0604030504040204" pitchFamily="34" charset="-120"/>
                <a:ea typeface="微軟正黑體" panose="020B0604030504040204" pitchFamily="34" charset="-120"/>
              </a:rPr>
              <a:t>請各單位務必</a:t>
            </a:r>
            <a:r>
              <a:rPr lang="zh-TW" altLang="en-US" sz="3200" b="1" dirty="0" smtClean="0">
                <a:latin typeface="微軟正黑體" panose="020B0604030504040204" pitchFamily="34" charset="-120"/>
                <a:ea typeface="微軟正黑體" panose="020B0604030504040204" pitchFamily="34" charset="-120"/>
              </a:rPr>
              <a:t>配合提供主機</a:t>
            </a:r>
            <a:r>
              <a:rPr lang="en-US" altLang="zh-TW" sz="3200" b="1" dirty="0" smtClean="0">
                <a:latin typeface="微軟正黑體" panose="020B0604030504040204" pitchFamily="34" charset="-120"/>
                <a:ea typeface="微軟正黑體" panose="020B0604030504040204" pitchFamily="34" charset="-120"/>
              </a:rPr>
              <a:t>IP</a:t>
            </a:r>
            <a:r>
              <a:rPr lang="zh-TW" altLang="en-US" sz="3200" b="1" dirty="0" smtClean="0">
                <a:latin typeface="微軟正黑體" panose="020B0604030504040204" pitchFamily="34" charset="-120"/>
                <a:ea typeface="微軟正黑體" panose="020B0604030504040204" pitchFamily="34" charset="-120"/>
              </a:rPr>
              <a:t>進行弱掃。而雖然業務單位的電腦皆非核心系統，不過以學校目前的政策是所有資訊系統皆需進行弱點掃描，以確保本校的資訊安全。</a:t>
            </a:r>
            <a:endParaRPr lang="en-US" altLang="zh-TW" sz="3200" b="1" dirty="0">
              <a:latin typeface="微軟正黑體" panose="020B0604030504040204" pitchFamily="34" charset="-120"/>
              <a:ea typeface="微軟正黑體" panose="020B0604030504040204" pitchFamily="34" charset="-120"/>
            </a:endParaRPr>
          </a:p>
          <a:p>
            <a:pPr marL="514350" indent="-514350"/>
            <a:r>
              <a:rPr lang="zh-TW" altLang="en-US" sz="3200" b="1" dirty="0" smtClean="0">
                <a:latin typeface="微軟正黑體" panose="020B0604030504040204" pitchFamily="34" charset="-120"/>
                <a:ea typeface="微軟正黑體" panose="020B0604030504040204" pitchFamily="34" charset="-120"/>
              </a:rPr>
              <a:t>以目前而言核心系統皆在計資中心，</a:t>
            </a:r>
            <a:r>
              <a:rPr lang="zh-TW" altLang="en-US" sz="3200" b="1" dirty="0" smtClean="0">
                <a:latin typeface="微軟正黑體" panose="020B0604030504040204" pitchFamily="34" charset="-120"/>
                <a:ea typeface="微軟正黑體" panose="020B0604030504040204" pitchFamily="34" charset="-120"/>
              </a:rPr>
              <a:t>故業務單位的資訊</a:t>
            </a:r>
            <a:r>
              <a:rPr lang="zh-TW" altLang="en-US" sz="3200" b="1" dirty="0" smtClean="0">
                <a:latin typeface="微軟正黑體" panose="020B0604030504040204" pitchFamily="34" charset="-120"/>
                <a:ea typeface="微軟正黑體" panose="020B0604030504040204" pitchFamily="34" charset="-120"/>
              </a:rPr>
              <a:t>系統可以不用進行滲透測試。</a:t>
            </a:r>
            <a:endParaRPr lang="en-US" altLang="zh-TW" sz="3200" b="1" dirty="0">
              <a:latin typeface="微軟正黑體" panose="020B0604030504040204" pitchFamily="34" charset="-120"/>
              <a:ea typeface="微軟正黑體" panose="020B0604030504040204" pitchFamily="34" charset="-120"/>
            </a:endParaRPr>
          </a:p>
          <a:p>
            <a:endParaRPr lang="zh-TW" altLang="en-US" sz="3200" dirty="0"/>
          </a:p>
        </p:txBody>
      </p:sp>
      <p:graphicFrame>
        <p:nvGraphicFramePr>
          <p:cNvPr id="8" name="表格 7"/>
          <p:cNvGraphicFramePr>
            <a:graphicFrameLocks noGrp="1"/>
          </p:cNvGraphicFramePr>
          <p:nvPr>
            <p:extLst>
              <p:ext uri="{D42A27DB-BD31-4B8C-83A1-F6EECF244321}">
                <p14:modId xmlns:p14="http://schemas.microsoft.com/office/powerpoint/2010/main" val="3600930277"/>
              </p:ext>
            </p:extLst>
          </p:nvPr>
        </p:nvGraphicFramePr>
        <p:xfrm>
          <a:off x="838198" y="1361719"/>
          <a:ext cx="10515601" cy="914400"/>
        </p:xfrm>
        <a:graphic>
          <a:graphicData uri="http://schemas.openxmlformats.org/drawingml/2006/table">
            <a:tbl>
              <a:tblPr firstRow="1" bandRow="1">
                <a:tableStyleId>{5C22544A-7EE6-4342-B048-85BDC9FD1C3A}</a:tableStyleId>
              </a:tblPr>
              <a:tblGrid>
                <a:gridCol w="2628901">
                  <a:extLst>
                    <a:ext uri="{9D8B030D-6E8A-4147-A177-3AD203B41FA5}">
                      <a16:colId xmlns:a16="http://schemas.microsoft.com/office/drawing/2014/main" val="2660979864"/>
                    </a:ext>
                  </a:extLst>
                </a:gridCol>
                <a:gridCol w="2949297">
                  <a:extLst>
                    <a:ext uri="{9D8B030D-6E8A-4147-A177-3AD203B41FA5}">
                      <a16:colId xmlns:a16="http://schemas.microsoft.com/office/drawing/2014/main" val="983305683"/>
                    </a:ext>
                  </a:extLst>
                </a:gridCol>
                <a:gridCol w="4937403">
                  <a:extLst>
                    <a:ext uri="{9D8B030D-6E8A-4147-A177-3AD203B41FA5}">
                      <a16:colId xmlns:a16="http://schemas.microsoft.com/office/drawing/2014/main" val="3703579060"/>
                    </a:ext>
                  </a:extLst>
                </a:gridCol>
              </a:tblGrid>
              <a:tr h="185420">
                <a:tc rowSpan="2">
                  <a:txBody>
                    <a:bodyPr/>
                    <a:lstStyle/>
                    <a:p>
                      <a:pPr algn="ctr"/>
                      <a:r>
                        <a:rPr lang="zh-TW" altLang="en-US" sz="2400" dirty="0" smtClean="0"/>
                        <a:t>安全性檢測</a:t>
                      </a:r>
                      <a:endParaRPr lang="zh-TW" altLang="en-US" sz="2400" dirty="0"/>
                    </a:p>
                  </a:txBody>
                  <a:tcPr anchor="ctr">
                    <a:solidFill>
                      <a:schemeClr val="accent1">
                        <a:lumMod val="75000"/>
                      </a:schemeClr>
                    </a:solidFill>
                  </a:tcPr>
                </a:tc>
                <a:tc>
                  <a:txBody>
                    <a:bodyPr/>
                    <a:lstStyle/>
                    <a:p>
                      <a:r>
                        <a:rPr lang="zh-TW" altLang="en-US" sz="2400" dirty="0" smtClean="0"/>
                        <a:t>網站安全弱點檢測 </a:t>
                      </a:r>
                      <a:endParaRPr lang="zh-TW" altLang="en-US" sz="2400" dirty="0"/>
                    </a:p>
                  </a:txBody>
                  <a:tcPr anchor="ctr">
                    <a:solidFill>
                      <a:schemeClr val="accent1">
                        <a:lumMod val="75000"/>
                      </a:schemeClr>
                    </a:solidFill>
                  </a:tcPr>
                </a:tc>
                <a:tc>
                  <a:txBody>
                    <a:bodyPr/>
                    <a:lstStyle/>
                    <a:p>
                      <a:r>
                        <a:rPr lang="zh-TW" altLang="en-US" sz="2400" dirty="0" smtClean="0"/>
                        <a:t>全部核心資通系統每年辦理一次。</a:t>
                      </a:r>
                      <a:endParaRPr lang="zh-TW" altLang="en-US" sz="2400" dirty="0"/>
                    </a:p>
                  </a:txBody>
                  <a:tcPr anchor="ctr">
                    <a:solidFill>
                      <a:schemeClr val="accent1">
                        <a:lumMod val="75000"/>
                      </a:schemeClr>
                    </a:solidFill>
                  </a:tcPr>
                </a:tc>
                <a:extLst>
                  <a:ext uri="{0D108BD9-81ED-4DB2-BD59-A6C34878D82A}">
                    <a16:rowId xmlns:a16="http://schemas.microsoft.com/office/drawing/2014/main" val="708082047"/>
                  </a:ext>
                </a:extLst>
              </a:tr>
              <a:tr h="185420">
                <a:tc vMerge="1">
                  <a:txBody>
                    <a:bodyPr/>
                    <a:lstStyle/>
                    <a:p>
                      <a:endParaRPr lang="zh-TW" altLang="en-US"/>
                    </a:p>
                  </a:txBody>
                  <a:tcPr/>
                </a:tc>
                <a:tc>
                  <a:txBody>
                    <a:bodyPr/>
                    <a:lstStyle/>
                    <a:p>
                      <a:r>
                        <a:rPr lang="zh-TW" altLang="en-US" sz="2400" b="1" dirty="0" smtClean="0">
                          <a:solidFill>
                            <a:schemeClr val="bg1"/>
                          </a:solidFill>
                        </a:rPr>
                        <a:t>系統滲透測試</a:t>
                      </a:r>
                      <a:endParaRPr lang="zh-TW" altLang="en-US" sz="2400" b="1" dirty="0">
                        <a:solidFill>
                          <a:schemeClr val="bg1"/>
                        </a:solidFill>
                      </a:endParaRPr>
                    </a:p>
                  </a:txBody>
                  <a:tcPr anchor="ctr">
                    <a:solidFill>
                      <a:schemeClr val="accent1">
                        <a:lumMod val="75000"/>
                      </a:schemeClr>
                    </a:solidFill>
                  </a:tcPr>
                </a:tc>
                <a:tc>
                  <a:txBody>
                    <a:bodyPr/>
                    <a:lstStyle/>
                    <a:p>
                      <a:r>
                        <a:rPr lang="zh-TW" altLang="en-US" sz="2400" b="1" dirty="0" smtClean="0">
                          <a:solidFill>
                            <a:schemeClr val="bg1"/>
                          </a:solidFill>
                        </a:rPr>
                        <a:t>全部核心資通系統每二年辦理一次。</a:t>
                      </a:r>
                      <a:endParaRPr lang="zh-TW" altLang="en-US" sz="2400" b="1" dirty="0">
                        <a:solidFill>
                          <a:schemeClr val="bg1"/>
                        </a:solidFill>
                      </a:endParaRPr>
                    </a:p>
                  </a:txBody>
                  <a:tcPr anchor="ctr">
                    <a:solidFill>
                      <a:schemeClr val="accent1">
                        <a:lumMod val="75000"/>
                      </a:schemeClr>
                    </a:solidFill>
                  </a:tcPr>
                </a:tc>
                <a:extLst>
                  <a:ext uri="{0D108BD9-81ED-4DB2-BD59-A6C34878D82A}">
                    <a16:rowId xmlns:a16="http://schemas.microsoft.com/office/drawing/2014/main" val="1005315408"/>
                  </a:ext>
                </a:extLst>
              </a:tr>
            </a:tbl>
          </a:graphicData>
        </a:graphic>
      </p:graphicFrame>
    </p:spTree>
    <p:extLst>
      <p:ext uri="{BB962C8B-B14F-4D97-AF65-F5344CB8AC3E}">
        <p14:creationId xmlns:p14="http://schemas.microsoft.com/office/powerpoint/2010/main" val="23871284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資安責任辦法</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第十一條</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附表三</a:t>
            </a:r>
            <a:endParaRPr lang="zh-TW" altLang="en-US" b="1" dirty="0">
              <a:latin typeface="微軟正黑體" panose="020B0604030504040204" pitchFamily="34" charset="-120"/>
              <a:ea typeface="微軟正黑體" panose="020B0604030504040204" pitchFamily="34" charset="-120"/>
            </a:endParaRPr>
          </a:p>
        </p:txBody>
      </p:sp>
      <p:sp>
        <p:nvSpPr>
          <p:cNvPr id="5" name="內容版面配置區 4"/>
          <p:cNvSpPr>
            <a:spLocks noGrp="1"/>
          </p:cNvSpPr>
          <p:nvPr>
            <p:ph idx="1"/>
          </p:nvPr>
        </p:nvSpPr>
        <p:spPr>
          <a:xfrm>
            <a:off x="838200" y="2637295"/>
            <a:ext cx="4610102" cy="4351338"/>
          </a:xfrm>
        </p:spPr>
        <p:txBody>
          <a:bodyPr>
            <a:normAutofit/>
          </a:bodyPr>
          <a:lstStyle/>
          <a:p>
            <a:pPr algn="just"/>
            <a:r>
              <a:rPr lang="en-US" altLang="zh-TW" sz="3200" b="1" dirty="0" smtClean="0">
                <a:latin typeface="微軟正黑體" panose="020B0604030504040204" pitchFamily="34" charset="-120"/>
                <a:ea typeface="微軟正黑體" panose="020B0604030504040204" pitchFamily="34" charset="-120"/>
              </a:rPr>
              <a:t>GCB</a:t>
            </a:r>
            <a:r>
              <a:rPr lang="zh-TW" altLang="en-US" sz="3200" b="1" dirty="0">
                <a:latin typeface="微軟正黑體" panose="020B0604030504040204" pitchFamily="34" charset="-120"/>
                <a:ea typeface="微軟正黑體" panose="020B0604030504040204" pitchFamily="34" charset="-120"/>
              </a:rPr>
              <a:t>目的在於規範資通訊終端設備</a:t>
            </a:r>
            <a:r>
              <a:rPr lang="en-US" altLang="zh-TW" sz="3200" b="1" dirty="0">
                <a:latin typeface="微軟正黑體" panose="020B0604030504040204" pitchFamily="34" charset="-120"/>
                <a:ea typeface="微軟正黑體" panose="020B0604030504040204" pitchFamily="34" charset="-120"/>
              </a:rPr>
              <a:t>(</a:t>
            </a:r>
            <a:r>
              <a:rPr lang="zh-TW" altLang="en-US" sz="3200" b="1" dirty="0">
                <a:latin typeface="微軟正黑體" panose="020B0604030504040204" pitchFamily="34" charset="-120"/>
                <a:ea typeface="微軟正黑體" panose="020B0604030504040204" pitchFamily="34" charset="-120"/>
              </a:rPr>
              <a:t>如：個人電腦</a:t>
            </a:r>
            <a:r>
              <a:rPr lang="en-US" altLang="zh-TW" sz="3200" b="1" dirty="0">
                <a:latin typeface="微軟正黑體" panose="020B0604030504040204" pitchFamily="34" charset="-120"/>
                <a:ea typeface="微軟正黑體" panose="020B0604030504040204" pitchFamily="34" charset="-120"/>
              </a:rPr>
              <a:t>) </a:t>
            </a:r>
            <a:r>
              <a:rPr lang="zh-TW" altLang="en-US" sz="3200" b="1" dirty="0">
                <a:latin typeface="微軟正黑體" panose="020B0604030504040204" pitchFamily="34" charset="-120"/>
                <a:ea typeface="微軟正黑體" panose="020B0604030504040204" pitchFamily="34" charset="-120"/>
              </a:rPr>
              <a:t>的一致性安全設定</a:t>
            </a:r>
            <a:r>
              <a:rPr lang="en-US" altLang="zh-TW" sz="3200" b="1" dirty="0">
                <a:latin typeface="微軟正黑體" panose="020B0604030504040204" pitchFamily="34" charset="-120"/>
                <a:ea typeface="微軟正黑體" panose="020B0604030504040204" pitchFamily="34" charset="-120"/>
              </a:rPr>
              <a:t>(</a:t>
            </a:r>
            <a:r>
              <a:rPr lang="zh-TW" altLang="en-US" sz="3200" b="1" dirty="0">
                <a:latin typeface="微軟正黑體" panose="020B0604030504040204" pitchFamily="34" charset="-120"/>
                <a:ea typeface="微軟正黑體" panose="020B0604030504040204" pitchFamily="34" charset="-120"/>
              </a:rPr>
              <a:t>如：密碼長度、更新期限等</a:t>
            </a:r>
            <a:r>
              <a:rPr lang="en-US" altLang="zh-TW" sz="3200" b="1" dirty="0">
                <a:latin typeface="微軟正黑體" panose="020B0604030504040204" pitchFamily="34" charset="-120"/>
                <a:ea typeface="微軟正黑體" panose="020B0604030504040204" pitchFamily="34" charset="-120"/>
              </a:rPr>
              <a:t>)</a:t>
            </a:r>
            <a:r>
              <a:rPr lang="zh-TW" altLang="en-US" sz="3200" b="1" dirty="0">
                <a:latin typeface="微軟正黑體" panose="020B0604030504040204" pitchFamily="34" charset="-120"/>
                <a:ea typeface="微軟正黑體" panose="020B0604030504040204" pitchFamily="34" charset="-120"/>
              </a:rPr>
              <a:t>，以降低成為駭客入侵管道，進而引發資安事件之疑慮</a:t>
            </a:r>
            <a:r>
              <a:rPr lang="zh-TW" altLang="en-US" sz="3200" b="1" dirty="0" smtClean="0">
                <a:latin typeface="微軟正黑體" panose="020B0604030504040204" pitchFamily="34" charset="-120"/>
                <a:ea typeface="微軟正黑體" panose="020B0604030504040204" pitchFamily="34" charset="-120"/>
              </a:rPr>
              <a:t>。</a:t>
            </a:r>
            <a:endParaRPr lang="en-US" altLang="zh-TW" sz="3200" b="1" dirty="0" smtClean="0">
              <a:latin typeface="微軟正黑體" panose="020B0604030504040204" pitchFamily="34" charset="-120"/>
              <a:ea typeface="微軟正黑體" panose="020B0604030504040204" pitchFamily="34" charset="-120"/>
            </a:endParaRPr>
          </a:p>
          <a:p>
            <a:pPr algn="just"/>
            <a:endParaRPr lang="en-US" altLang="zh-TW" sz="3200" dirty="0">
              <a:latin typeface="微軟正黑體" panose="020B0604030504040204" pitchFamily="34" charset="-120"/>
              <a:ea typeface="微軟正黑體" panose="020B0604030504040204" pitchFamily="34" charset="-120"/>
            </a:endParaRPr>
          </a:p>
          <a:p>
            <a:pPr algn="just"/>
            <a:endParaRPr lang="zh-TW" altLang="en-US" sz="3200" dirty="0"/>
          </a:p>
        </p:txBody>
      </p:sp>
      <p:graphicFrame>
        <p:nvGraphicFramePr>
          <p:cNvPr id="8" name="表格 7"/>
          <p:cNvGraphicFramePr>
            <a:graphicFrameLocks noGrp="1"/>
          </p:cNvGraphicFramePr>
          <p:nvPr>
            <p:extLst>
              <p:ext uri="{D42A27DB-BD31-4B8C-83A1-F6EECF244321}">
                <p14:modId xmlns:p14="http://schemas.microsoft.com/office/powerpoint/2010/main" val="486377243"/>
              </p:ext>
            </p:extLst>
          </p:nvPr>
        </p:nvGraphicFramePr>
        <p:xfrm>
          <a:off x="838200" y="1361719"/>
          <a:ext cx="10515600" cy="1188720"/>
        </p:xfrm>
        <a:graphic>
          <a:graphicData uri="http://schemas.openxmlformats.org/drawingml/2006/table">
            <a:tbl>
              <a:tblPr firstRow="1" bandRow="1">
                <a:tableStyleId>{5C22544A-7EE6-4342-B048-85BDC9FD1C3A}</a:tableStyleId>
              </a:tblPr>
              <a:tblGrid>
                <a:gridCol w="5234796">
                  <a:extLst>
                    <a:ext uri="{9D8B030D-6E8A-4147-A177-3AD203B41FA5}">
                      <a16:colId xmlns:a16="http://schemas.microsoft.com/office/drawing/2014/main" val="2660979864"/>
                    </a:ext>
                  </a:extLst>
                </a:gridCol>
                <a:gridCol w="5280804">
                  <a:extLst>
                    <a:ext uri="{9D8B030D-6E8A-4147-A177-3AD203B41FA5}">
                      <a16:colId xmlns:a16="http://schemas.microsoft.com/office/drawing/2014/main" val="3703579060"/>
                    </a:ext>
                  </a:extLst>
                </a:gridCol>
              </a:tblGrid>
              <a:tr h="698301">
                <a:tc>
                  <a:txBody>
                    <a:bodyPr/>
                    <a:lstStyle/>
                    <a:p>
                      <a:pPr algn="ctr"/>
                      <a:r>
                        <a:rPr lang="en-US" altLang="zh-TW" sz="2400" dirty="0" smtClean="0"/>
                        <a:t>GCB</a:t>
                      </a:r>
                      <a:r>
                        <a:rPr lang="zh-TW" altLang="en-US" sz="2400" dirty="0" smtClean="0"/>
                        <a:t> </a:t>
                      </a:r>
                      <a:endParaRPr lang="en-US" altLang="zh-TW" sz="2400" dirty="0" smtClean="0"/>
                    </a:p>
                    <a:p>
                      <a:pPr algn="ctr"/>
                      <a:r>
                        <a:rPr lang="en-US" altLang="zh-TW" sz="2400" dirty="0" smtClean="0"/>
                        <a:t>(</a:t>
                      </a:r>
                      <a:r>
                        <a:rPr lang="en-US" altLang="zh-TW" sz="2400" b="0" i="0" kern="1200" dirty="0" smtClean="0">
                          <a:solidFill>
                            <a:schemeClr val="lt1"/>
                          </a:solidFill>
                          <a:effectLst/>
                          <a:latin typeface="+mn-lt"/>
                          <a:ea typeface="+mn-ea"/>
                          <a:cs typeface="+mn-cs"/>
                        </a:rPr>
                        <a:t>Government Configuration Baseline)</a:t>
                      </a:r>
                      <a:endParaRPr lang="zh-TW" altLang="en-US" sz="2400" dirty="0"/>
                    </a:p>
                  </a:txBody>
                  <a:tcPr anchor="ctr">
                    <a:solidFill>
                      <a:schemeClr val="accent1">
                        <a:lumMod val="75000"/>
                      </a:schemeClr>
                    </a:solidFill>
                  </a:tcPr>
                </a:tc>
                <a:tc>
                  <a:txBody>
                    <a:bodyPr/>
                    <a:lstStyle/>
                    <a:p>
                      <a:pPr algn="just"/>
                      <a:r>
                        <a:rPr lang="zh-TW" altLang="en-US" sz="2400" dirty="0" smtClean="0"/>
                        <a:t>初次受核定或等級變更後之一年內，依主管機關公告之項目，完成政府組態基準導入作業，並持續維運。 </a:t>
                      </a:r>
                      <a:endParaRPr lang="zh-TW" altLang="en-US" sz="2400" b="1" dirty="0">
                        <a:solidFill>
                          <a:schemeClr val="bg1"/>
                        </a:solidFill>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pic>
        <p:nvPicPr>
          <p:cNvPr id="12" name="圖片 11"/>
          <p:cNvPicPr>
            <a:picLocks noChangeAspect="1"/>
          </p:cNvPicPr>
          <p:nvPr/>
        </p:nvPicPr>
        <p:blipFill>
          <a:blip r:embed="rId3"/>
          <a:stretch>
            <a:fillRect/>
          </a:stretch>
        </p:blipFill>
        <p:spPr>
          <a:xfrm>
            <a:off x="6096000" y="2550439"/>
            <a:ext cx="4991700" cy="4220705"/>
          </a:xfrm>
          <a:prstGeom prst="rect">
            <a:avLst/>
          </a:prstGeom>
        </p:spPr>
      </p:pic>
    </p:spTree>
    <p:extLst>
      <p:ext uri="{BB962C8B-B14F-4D97-AF65-F5344CB8AC3E}">
        <p14:creationId xmlns:p14="http://schemas.microsoft.com/office/powerpoint/2010/main" val="21066728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資安責任辦法</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第十一條</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附表三</a:t>
            </a:r>
            <a:endParaRPr lang="zh-TW" altLang="en-US" b="1" dirty="0">
              <a:latin typeface="微軟正黑體" panose="020B0604030504040204" pitchFamily="34" charset="-120"/>
              <a:ea typeface="微軟正黑體" panose="020B0604030504040204" pitchFamily="34" charset="-120"/>
            </a:endParaRPr>
          </a:p>
        </p:txBody>
      </p:sp>
      <p:sp>
        <p:nvSpPr>
          <p:cNvPr id="5" name="內容版面配置區 4"/>
          <p:cNvSpPr>
            <a:spLocks noGrp="1"/>
          </p:cNvSpPr>
          <p:nvPr>
            <p:ph idx="1"/>
          </p:nvPr>
        </p:nvSpPr>
        <p:spPr>
          <a:xfrm>
            <a:off x="838200" y="2550439"/>
            <a:ext cx="5823022" cy="4307561"/>
          </a:xfrm>
        </p:spPr>
        <p:txBody>
          <a:bodyPr>
            <a:noAutofit/>
          </a:bodyPr>
          <a:lstStyle/>
          <a:p>
            <a:pPr marL="0" indent="0">
              <a:buNone/>
            </a:pPr>
            <a:r>
              <a:rPr lang="zh-TW" altLang="en-US" b="1" dirty="0" smtClean="0">
                <a:latin typeface="微軟正黑體" panose="020B0604030504040204" pitchFamily="34" charset="-120"/>
                <a:ea typeface="微軟正黑體" panose="020B0604030504040204" pitchFamily="34" charset="-120"/>
              </a:rPr>
              <a:t>說明二：其</a:t>
            </a:r>
            <a:r>
              <a:rPr lang="zh-TW" altLang="en-US" b="1" dirty="0">
                <a:latin typeface="微軟正黑體" panose="020B0604030504040204" pitchFamily="34" charset="-120"/>
                <a:ea typeface="微軟正黑體" panose="020B0604030504040204" pitchFamily="34" charset="-120"/>
              </a:rPr>
              <a:t>規範設定項目主要包含：</a:t>
            </a:r>
            <a:endParaRPr lang="en-US" altLang="zh-TW" b="1" dirty="0">
              <a:latin typeface="微軟正黑體" panose="020B0604030504040204" pitchFamily="34" charset="-120"/>
              <a:ea typeface="微軟正黑體" panose="020B0604030504040204" pitchFamily="34" charset="-120"/>
            </a:endParaRPr>
          </a:p>
          <a:p>
            <a:pPr marL="342900" indent="-342900"/>
            <a:r>
              <a:rPr lang="en-US" altLang="zh-TW" b="1" dirty="0" smtClean="0">
                <a:latin typeface="Times New Roman" panose="02020603050405020304" pitchFamily="18" charset="0"/>
                <a:ea typeface="微軟正黑體" panose="020B0604030504040204" pitchFamily="34" charset="-120"/>
                <a:cs typeface="Times New Roman" panose="02020603050405020304" pitchFamily="18" charset="0"/>
              </a:rPr>
              <a:t>Windows(win7</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smtClean="0">
                <a:latin typeface="Times New Roman" panose="02020603050405020304" pitchFamily="18" charset="0"/>
                <a:ea typeface="微軟正黑體" panose="020B0604030504040204" pitchFamily="34" charset="-120"/>
                <a:cs typeface="Times New Roman" panose="02020603050405020304" pitchFamily="18" charset="0"/>
              </a:rPr>
              <a:t>win8</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smtClean="0">
                <a:latin typeface="Times New Roman" panose="02020603050405020304" pitchFamily="18" charset="0"/>
                <a:ea typeface="微軟正黑體" panose="020B0604030504040204" pitchFamily="34" charset="-120"/>
                <a:cs typeface="Times New Roman" panose="02020603050405020304" pitchFamily="18" charset="0"/>
              </a:rPr>
              <a:t>win10</a:t>
            </a:r>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smtClean="0">
                <a:latin typeface="Times New Roman" panose="02020603050405020304" pitchFamily="18" charset="0"/>
                <a:ea typeface="微軟正黑體" panose="020B0604030504040204" pitchFamily="34" charset="-120"/>
                <a:cs typeface="Times New Roman" panose="02020603050405020304" pitchFamily="18" charset="0"/>
              </a:rPr>
              <a:t>361</a:t>
            </a:r>
            <a:r>
              <a:rPr lang="zh-TW" altLang="en-US" b="1" dirty="0" smtClean="0">
                <a:latin typeface="Times New Roman" panose="02020603050405020304" pitchFamily="18" charset="0"/>
                <a:ea typeface="微軟正黑體" panose="020B0604030504040204" pitchFamily="34" charset="-120"/>
                <a:cs typeface="Times New Roman" panose="02020603050405020304" pitchFamily="18" charset="0"/>
              </a:rPr>
              <a:t>項</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endParaRPr lang="en-US" altLang="zh-TW" b="1" dirty="0">
              <a:latin typeface="Times New Roman" panose="02020603050405020304" pitchFamily="18" charset="0"/>
              <a:ea typeface="微軟正黑體" panose="020B0604030504040204" pitchFamily="34" charset="-120"/>
              <a:cs typeface="Times New Roman" panose="02020603050405020304" pitchFamily="18" charset="0"/>
            </a:endParaRPr>
          </a:p>
          <a:p>
            <a:pPr marL="342900" indent="-342900"/>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Internet Explorer 11 </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155</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項。</a:t>
            </a:r>
            <a:endParaRPr lang="en-US" altLang="zh-TW" b="1" dirty="0">
              <a:latin typeface="Times New Roman" panose="02020603050405020304" pitchFamily="18" charset="0"/>
              <a:ea typeface="微軟正黑體" panose="020B0604030504040204" pitchFamily="34" charset="-120"/>
              <a:cs typeface="Times New Roman" panose="02020603050405020304" pitchFamily="18" charset="0"/>
            </a:endParaRPr>
          </a:p>
          <a:p>
            <a:pPr marL="285750" indent="-285750"/>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Window Server</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451</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項</a:t>
            </a:r>
            <a:endParaRPr lang="en-US" altLang="zh-TW" b="1" dirty="0">
              <a:latin typeface="Times New Roman" panose="02020603050405020304" pitchFamily="18" charset="0"/>
              <a:ea typeface="微軟正黑體" panose="020B0604030504040204" pitchFamily="34" charset="-120"/>
              <a:cs typeface="Times New Roman" panose="02020603050405020304" pitchFamily="18" charset="0"/>
            </a:endParaRPr>
          </a:p>
          <a:p>
            <a:pPr marL="285750" indent="-285750"/>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Red Hat Enterprise Linux</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190</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項</a:t>
            </a:r>
            <a:endParaRPr lang="en-US" altLang="zh-TW" b="1" dirty="0">
              <a:latin typeface="Times New Roman" panose="02020603050405020304" pitchFamily="18" charset="0"/>
              <a:ea typeface="微軟正黑體" panose="020B0604030504040204" pitchFamily="34" charset="-120"/>
              <a:cs typeface="Times New Roman" panose="02020603050405020304" pitchFamily="18" charset="0"/>
            </a:endParaRPr>
          </a:p>
          <a:p>
            <a:pPr marL="285750" indent="-285750"/>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Google Chrome</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30</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項</a:t>
            </a:r>
            <a:endParaRPr lang="en-US" altLang="zh-TW" b="1" dirty="0">
              <a:latin typeface="Times New Roman" panose="02020603050405020304" pitchFamily="18" charset="0"/>
              <a:ea typeface="微軟正黑體" panose="020B0604030504040204" pitchFamily="34" charset="-120"/>
              <a:cs typeface="Times New Roman" panose="02020603050405020304" pitchFamily="18" charset="0"/>
            </a:endParaRPr>
          </a:p>
          <a:p>
            <a:pPr marL="285750" indent="-285750"/>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Mozilla Firefox</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a:t>
            </a:r>
            <a:r>
              <a:rPr lang="en-US" altLang="zh-TW" b="1" dirty="0">
                <a:latin typeface="Times New Roman" panose="02020603050405020304" pitchFamily="18" charset="0"/>
                <a:ea typeface="微軟正黑體" panose="020B0604030504040204" pitchFamily="34" charset="-120"/>
                <a:cs typeface="Times New Roman" panose="02020603050405020304" pitchFamily="18" charset="0"/>
              </a:rPr>
              <a:t>52</a:t>
            </a:r>
            <a:r>
              <a:rPr lang="zh-TW" altLang="en-US" b="1" dirty="0">
                <a:latin typeface="Times New Roman" panose="02020603050405020304" pitchFamily="18" charset="0"/>
                <a:ea typeface="微軟正黑體" panose="020B0604030504040204" pitchFamily="34" charset="-120"/>
                <a:cs typeface="Times New Roman" panose="02020603050405020304" pitchFamily="18" charset="0"/>
              </a:rPr>
              <a:t>項</a:t>
            </a:r>
            <a:endParaRPr lang="en-US" altLang="zh-TW" b="1" dirty="0">
              <a:latin typeface="Times New Roman" panose="02020603050405020304" pitchFamily="18" charset="0"/>
              <a:ea typeface="微軟正黑體" panose="020B0604030504040204" pitchFamily="34" charset="-120"/>
              <a:cs typeface="Times New Roman" panose="02020603050405020304" pitchFamily="18" charset="0"/>
            </a:endParaRPr>
          </a:p>
          <a:p>
            <a:endParaRPr lang="en-US" altLang="zh-TW" b="1" dirty="0">
              <a:latin typeface="微軟正黑體" panose="020B0604030504040204" pitchFamily="34" charset="-120"/>
              <a:ea typeface="微軟正黑體" panose="020B0604030504040204" pitchFamily="34" charset="-120"/>
            </a:endParaRPr>
          </a:p>
          <a:p>
            <a:endParaRPr lang="zh-TW" altLang="en-US" b="1" dirty="0"/>
          </a:p>
        </p:txBody>
      </p:sp>
      <p:sp>
        <p:nvSpPr>
          <p:cNvPr id="6" name="矩形 5"/>
          <p:cNvSpPr/>
          <p:nvPr/>
        </p:nvSpPr>
        <p:spPr>
          <a:xfrm>
            <a:off x="6661222" y="6120448"/>
            <a:ext cx="5224187" cy="400110"/>
          </a:xfrm>
          <a:prstGeom prst="rect">
            <a:avLst/>
          </a:prstGeom>
        </p:spPr>
        <p:txBody>
          <a:bodyPr wrap="none">
            <a:spAutoFit/>
          </a:bodyPr>
          <a:lstStyle/>
          <a:p>
            <a:r>
              <a:rPr lang="zh-TW" altLang="en-US" sz="2000" b="1" dirty="0" smtClean="0"/>
              <a:t>下載網址：</a:t>
            </a:r>
            <a:r>
              <a:rPr lang="en-US" altLang="zh-TW" sz="2000" b="1" dirty="0" smtClean="0"/>
              <a:t>https</a:t>
            </a:r>
            <a:r>
              <a:rPr lang="en-US" altLang="zh-TW" sz="2000" b="1" dirty="0"/>
              <a:t>://www.nccst.nat.gov.tw/GCB</a:t>
            </a:r>
            <a:endParaRPr lang="zh-TW" altLang="en-US" sz="2000" b="1" dirty="0"/>
          </a:p>
        </p:txBody>
      </p:sp>
      <p:graphicFrame>
        <p:nvGraphicFramePr>
          <p:cNvPr id="10" name="表格 9"/>
          <p:cNvGraphicFramePr>
            <a:graphicFrameLocks noGrp="1"/>
          </p:cNvGraphicFramePr>
          <p:nvPr>
            <p:extLst>
              <p:ext uri="{D42A27DB-BD31-4B8C-83A1-F6EECF244321}">
                <p14:modId xmlns:p14="http://schemas.microsoft.com/office/powerpoint/2010/main" val="2089642878"/>
              </p:ext>
            </p:extLst>
          </p:nvPr>
        </p:nvGraphicFramePr>
        <p:xfrm>
          <a:off x="838200" y="1361719"/>
          <a:ext cx="10515600" cy="1188720"/>
        </p:xfrm>
        <a:graphic>
          <a:graphicData uri="http://schemas.openxmlformats.org/drawingml/2006/table">
            <a:tbl>
              <a:tblPr firstRow="1" bandRow="1">
                <a:tableStyleId>{5C22544A-7EE6-4342-B048-85BDC9FD1C3A}</a:tableStyleId>
              </a:tblPr>
              <a:tblGrid>
                <a:gridCol w="5234796">
                  <a:extLst>
                    <a:ext uri="{9D8B030D-6E8A-4147-A177-3AD203B41FA5}">
                      <a16:colId xmlns:a16="http://schemas.microsoft.com/office/drawing/2014/main" val="2660979864"/>
                    </a:ext>
                  </a:extLst>
                </a:gridCol>
                <a:gridCol w="5280804">
                  <a:extLst>
                    <a:ext uri="{9D8B030D-6E8A-4147-A177-3AD203B41FA5}">
                      <a16:colId xmlns:a16="http://schemas.microsoft.com/office/drawing/2014/main" val="3703579060"/>
                    </a:ext>
                  </a:extLst>
                </a:gridCol>
              </a:tblGrid>
              <a:tr h="698301">
                <a:tc>
                  <a:txBody>
                    <a:bodyPr/>
                    <a:lstStyle/>
                    <a:p>
                      <a:pPr algn="ctr"/>
                      <a:r>
                        <a:rPr lang="en-US" altLang="zh-TW" sz="2400" dirty="0" smtClean="0"/>
                        <a:t>GCB</a:t>
                      </a:r>
                      <a:r>
                        <a:rPr lang="zh-TW" altLang="en-US" sz="2400" dirty="0" smtClean="0"/>
                        <a:t> </a:t>
                      </a:r>
                      <a:endParaRPr lang="en-US" altLang="zh-TW" sz="2400" dirty="0" smtClean="0"/>
                    </a:p>
                    <a:p>
                      <a:pPr algn="ctr"/>
                      <a:r>
                        <a:rPr lang="en-US" altLang="zh-TW" sz="2400" dirty="0" smtClean="0"/>
                        <a:t>(</a:t>
                      </a:r>
                      <a:r>
                        <a:rPr lang="en-US" altLang="zh-TW" sz="2400" b="0" i="0" kern="1200" dirty="0" smtClean="0">
                          <a:solidFill>
                            <a:schemeClr val="lt1"/>
                          </a:solidFill>
                          <a:effectLst/>
                          <a:latin typeface="+mn-lt"/>
                          <a:ea typeface="+mn-ea"/>
                          <a:cs typeface="+mn-cs"/>
                        </a:rPr>
                        <a:t>Government Configuration Baseline)</a:t>
                      </a:r>
                      <a:endParaRPr lang="zh-TW" altLang="en-US" sz="2400" dirty="0"/>
                    </a:p>
                  </a:txBody>
                  <a:tcPr anchor="ctr">
                    <a:solidFill>
                      <a:schemeClr val="accent1">
                        <a:lumMod val="75000"/>
                      </a:schemeClr>
                    </a:solidFill>
                  </a:tcPr>
                </a:tc>
                <a:tc>
                  <a:txBody>
                    <a:bodyPr/>
                    <a:lstStyle/>
                    <a:p>
                      <a:pPr algn="just"/>
                      <a:r>
                        <a:rPr lang="zh-TW" altLang="en-US" sz="2400" dirty="0" smtClean="0"/>
                        <a:t>初次受核定或等級變更後之一年內，依主管機關公告之項目，完成政府組態基準導入作業，並持續維運。 </a:t>
                      </a:r>
                      <a:endParaRPr lang="zh-TW" altLang="en-US" sz="2400" b="1" dirty="0">
                        <a:solidFill>
                          <a:schemeClr val="bg1"/>
                        </a:solidFill>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pic>
        <p:nvPicPr>
          <p:cNvPr id="11" name="圖片 10"/>
          <p:cNvPicPr>
            <a:picLocks noChangeAspect="1"/>
          </p:cNvPicPr>
          <p:nvPr/>
        </p:nvPicPr>
        <p:blipFill>
          <a:blip r:embed="rId3"/>
          <a:stretch>
            <a:fillRect/>
          </a:stretch>
        </p:blipFill>
        <p:spPr>
          <a:xfrm>
            <a:off x="6504318" y="2668767"/>
            <a:ext cx="5687682" cy="3333353"/>
          </a:xfrm>
          <a:prstGeom prst="rect">
            <a:avLst/>
          </a:prstGeom>
        </p:spPr>
      </p:pic>
    </p:spTree>
    <p:extLst>
      <p:ext uri="{BB962C8B-B14F-4D97-AF65-F5344CB8AC3E}">
        <p14:creationId xmlns:p14="http://schemas.microsoft.com/office/powerpoint/2010/main" val="8322342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資安責任辦法</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第十一條</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附表三</a:t>
            </a:r>
            <a:endParaRPr lang="zh-TW" altLang="en-US" b="1" dirty="0">
              <a:latin typeface="微軟正黑體" panose="020B0604030504040204" pitchFamily="34" charset="-120"/>
              <a:ea typeface="微軟正黑體" panose="020B0604030504040204" pitchFamily="34" charset="-120"/>
            </a:endParaRPr>
          </a:p>
        </p:txBody>
      </p:sp>
      <p:sp>
        <p:nvSpPr>
          <p:cNvPr id="5" name="內容版面配置區 4"/>
          <p:cNvSpPr>
            <a:spLocks noGrp="1"/>
          </p:cNvSpPr>
          <p:nvPr>
            <p:ph idx="1"/>
          </p:nvPr>
        </p:nvSpPr>
        <p:spPr>
          <a:xfrm>
            <a:off x="714375" y="3597275"/>
            <a:ext cx="10515600" cy="1846595"/>
          </a:xfrm>
        </p:spPr>
        <p:txBody>
          <a:bodyPr>
            <a:normAutofit/>
          </a:bodyPr>
          <a:lstStyle/>
          <a:p>
            <a:pPr marL="514350" indent="-514350" algn="just"/>
            <a:r>
              <a:rPr lang="zh-TW" altLang="en-US" sz="3200" b="1" dirty="0" smtClean="0">
                <a:latin typeface="微軟正黑體" panose="020B0604030504040204" pitchFamily="34" charset="-120"/>
                <a:ea typeface="微軟正黑體" panose="020B0604030504040204" pitchFamily="34" charset="-120"/>
              </a:rPr>
              <a:t>計</a:t>
            </a:r>
            <a:r>
              <a:rPr lang="zh-TW" altLang="en-US" sz="3200" b="1" dirty="0">
                <a:latin typeface="微軟正黑體" panose="020B0604030504040204" pitchFamily="34" charset="-120"/>
                <a:ea typeface="微軟正黑體" panose="020B0604030504040204" pitchFamily="34" charset="-120"/>
              </a:rPr>
              <a:t>中每年至少會舉辦五～六場有關資通安全管理的教育訓練（如社交工程演練教育訓練），並寄發</a:t>
            </a:r>
            <a:r>
              <a:rPr lang="en-US" altLang="zh-TW" sz="3200" b="1" dirty="0">
                <a:latin typeface="微軟正黑體" panose="020B0604030504040204" pitchFamily="34" charset="-120"/>
                <a:ea typeface="微軟正黑體" panose="020B0604030504040204" pitchFamily="34" charset="-120"/>
              </a:rPr>
              <a:t>Email</a:t>
            </a:r>
            <a:r>
              <a:rPr lang="zh-TW" altLang="en-US" sz="3200" b="1" dirty="0">
                <a:latin typeface="微軟正黑體" panose="020B0604030504040204" pitchFamily="34" charset="-120"/>
                <a:ea typeface="微軟正黑體" panose="020B0604030504040204" pitchFamily="34" charset="-120"/>
              </a:rPr>
              <a:t>寄給全校各單位邀請通知，煩請各位業務單位注意相關訊息。</a:t>
            </a:r>
          </a:p>
          <a:p>
            <a:pPr algn="just"/>
            <a:endParaRPr lang="zh-TW" altLang="en-US" sz="3200" dirty="0"/>
          </a:p>
        </p:txBody>
      </p:sp>
      <p:graphicFrame>
        <p:nvGraphicFramePr>
          <p:cNvPr id="8" name="表格 7"/>
          <p:cNvGraphicFramePr>
            <a:graphicFrameLocks noGrp="1"/>
          </p:cNvGraphicFramePr>
          <p:nvPr>
            <p:extLst>
              <p:ext uri="{D42A27DB-BD31-4B8C-83A1-F6EECF244321}">
                <p14:modId xmlns:p14="http://schemas.microsoft.com/office/powerpoint/2010/main" val="3227476248"/>
              </p:ext>
            </p:extLst>
          </p:nvPr>
        </p:nvGraphicFramePr>
        <p:xfrm>
          <a:off x="838200" y="1361719"/>
          <a:ext cx="10391775" cy="2011680"/>
        </p:xfrm>
        <a:graphic>
          <a:graphicData uri="http://schemas.openxmlformats.org/drawingml/2006/table">
            <a:tbl>
              <a:tblPr firstRow="1" bandRow="1">
                <a:tableStyleId>{5C22544A-7EE6-4342-B048-85BDC9FD1C3A}</a:tableStyleId>
              </a:tblPr>
              <a:tblGrid>
                <a:gridCol w="2597944">
                  <a:extLst>
                    <a:ext uri="{9D8B030D-6E8A-4147-A177-3AD203B41FA5}">
                      <a16:colId xmlns:a16="http://schemas.microsoft.com/office/drawing/2014/main" val="2660979864"/>
                    </a:ext>
                  </a:extLst>
                </a:gridCol>
                <a:gridCol w="2914568">
                  <a:extLst>
                    <a:ext uri="{9D8B030D-6E8A-4147-A177-3AD203B41FA5}">
                      <a16:colId xmlns:a16="http://schemas.microsoft.com/office/drawing/2014/main" val="983305683"/>
                    </a:ext>
                  </a:extLst>
                </a:gridCol>
                <a:gridCol w="4879263">
                  <a:extLst>
                    <a:ext uri="{9D8B030D-6E8A-4147-A177-3AD203B41FA5}">
                      <a16:colId xmlns:a16="http://schemas.microsoft.com/office/drawing/2014/main" val="3703579060"/>
                    </a:ext>
                  </a:extLst>
                </a:gridCol>
              </a:tblGrid>
              <a:tr h="185420">
                <a:tc rowSpan="2">
                  <a:txBody>
                    <a:bodyPr/>
                    <a:lstStyle/>
                    <a:p>
                      <a:pPr algn="ctr"/>
                      <a:r>
                        <a:rPr lang="zh-TW" altLang="en-US" sz="2400" dirty="0" smtClean="0"/>
                        <a:t>資通安全 </a:t>
                      </a:r>
                      <a:endParaRPr lang="en-US" altLang="zh-TW" sz="2400" dirty="0" smtClean="0"/>
                    </a:p>
                    <a:p>
                      <a:pPr algn="ctr"/>
                      <a:r>
                        <a:rPr lang="zh-TW" altLang="en-US" sz="2400" dirty="0" smtClean="0"/>
                        <a:t>教育訓練</a:t>
                      </a:r>
                      <a:endParaRPr lang="zh-TW" altLang="en-US" sz="2400" dirty="0"/>
                    </a:p>
                  </a:txBody>
                  <a:tcPr anchor="ctr">
                    <a:solidFill>
                      <a:schemeClr val="accent1">
                        <a:lumMod val="75000"/>
                      </a:schemeClr>
                    </a:solidFill>
                  </a:tcPr>
                </a:tc>
                <a:tc>
                  <a:txBody>
                    <a:bodyPr/>
                    <a:lstStyle/>
                    <a:p>
                      <a:r>
                        <a:rPr lang="zh-TW" altLang="en-US" sz="2400" dirty="0" smtClean="0"/>
                        <a:t>資通安全及資訊人員 </a:t>
                      </a:r>
                      <a:endParaRPr lang="zh-TW" altLang="en-US" sz="2400" dirty="0"/>
                    </a:p>
                  </a:txBody>
                  <a:tcPr anchor="ctr">
                    <a:solidFill>
                      <a:schemeClr val="accent1">
                        <a:lumMod val="75000"/>
                      </a:schemeClr>
                    </a:solidFill>
                  </a:tcPr>
                </a:tc>
                <a:tc>
                  <a:txBody>
                    <a:bodyPr/>
                    <a:lstStyle/>
                    <a:p>
                      <a:r>
                        <a:rPr lang="zh-TW" altLang="en-US" sz="2400" dirty="0" smtClean="0"/>
                        <a:t>每年至少二名人員各接受十二小時以上之資通安全專業課程訓練或資通安全職能訓練。</a:t>
                      </a:r>
                    </a:p>
                  </a:txBody>
                  <a:tcPr anchor="ctr">
                    <a:solidFill>
                      <a:schemeClr val="accent1">
                        <a:lumMod val="75000"/>
                      </a:schemeClr>
                    </a:solidFill>
                  </a:tcPr>
                </a:tc>
                <a:extLst>
                  <a:ext uri="{0D108BD9-81ED-4DB2-BD59-A6C34878D82A}">
                    <a16:rowId xmlns:a16="http://schemas.microsoft.com/office/drawing/2014/main" val="708082047"/>
                  </a:ext>
                </a:extLst>
              </a:tr>
              <a:tr h="185420">
                <a:tc vMerge="1">
                  <a:txBody>
                    <a:bodyPr/>
                    <a:lstStyle/>
                    <a:p>
                      <a:endParaRPr lang="zh-TW" altLang="en-US"/>
                    </a:p>
                  </a:txBody>
                  <a:tcPr/>
                </a:tc>
                <a:tc>
                  <a:txBody>
                    <a:bodyPr/>
                    <a:lstStyle/>
                    <a:p>
                      <a:r>
                        <a:rPr lang="zh-TW" altLang="en-US" sz="2400" b="1" dirty="0" smtClean="0">
                          <a:solidFill>
                            <a:schemeClr val="bg1"/>
                          </a:solidFill>
                        </a:rPr>
                        <a:t>一般使用者及主管</a:t>
                      </a:r>
                    </a:p>
                  </a:txBody>
                  <a:tcPr anchor="ctr">
                    <a:solidFill>
                      <a:schemeClr val="accent1">
                        <a:lumMod val="75000"/>
                      </a:schemeClr>
                    </a:solidFill>
                  </a:tcPr>
                </a:tc>
                <a:tc>
                  <a:txBody>
                    <a:bodyPr/>
                    <a:lstStyle/>
                    <a:p>
                      <a:r>
                        <a:rPr lang="zh-TW" altLang="en-US" sz="2400" b="1" dirty="0" smtClean="0">
                          <a:solidFill>
                            <a:schemeClr val="bg1"/>
                          </a:solidFill>
                        </a:rPr>
                        <a:t>每人每年接受三小時以上之一般資通安全教育訓練。</a:t>
                      </a:r>
                      <a:endParaRPr lang="zh-TW" altLang="en-US" sz="2400" b="1" dirty="0">
                        <a:solidFill>
                          <a:schemeClr val="bg1"/>
                        </a:solidFill>
                      </a:endParaRPr>
                    </a:p>
                  </a:txBody>
                  <a:tcPr anchor="ctr">
                    <a:solidFill>
                      <a:schemeClr val="accent1">
                        <a:lumMod val="75000"/>
                      </a:schemeClr>
                    </a:solidFill>
                  </a:tcPr>
                </a:tc>
                <a:extLst>
                  <a:ext uri="{0D108BD9-81ED-4DB2-BD59-A6C34878D82A}">
                    <a16:rowId xmlns:a16="http://schemas.microsoft.com/office/drawing/2014/main" val="1005315408"/>
                  </a:ext>
                </a:extLst>
              </a:tr>
            </a:tbl>
          </a:graphicData>
        </a:graphic>
      </p:graphicFrame>
      <p:sp>
        <p:nvSpPr>
          <p:cNvPr id="4" name="圓角矩形 3"/>
          <p:cNvSpPr/>
          <p:nvPr/>
        </p:nvSpPr>
        <p:spPr>
          <a:xfrm>
            <a:off x="3398808" y="2562225"/>
            <a:ext cx="7831167" cy="811174"/>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3530645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a:xfrm>
            <a:off x="838200" y="365125"/>
            <a:ext cx="10820400" cy="1325563"/>
          </a:xfrm>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資安責任辦法</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第十一條</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 附表九、附表十</a:t>
            </a:r>
            <a:endParaRPr lang="zh-TW" altLang="en-US" b="1" dirty="0">
              <a:latin typeface="微軟正黑體" panose="020B0604030504040204" pitchFamily="34" charset="-120"/>
              <a:ea typeface="微軟正黑體" panose="020B0604030504040204" pitchFamily="34" charset="-120"/>
            </a:endParaRPr>
          </a:p>
        </p:txBody>
      </p:sp>
      <p:sp>
        <p:nvSpPr>
          <p:cNvPr id="5" name="內容版面配置區 4"/>
          <p:cNvSpPr>
            <a:spLocks noGrp="1"/>
          </p:cNvSpPr>
          <p:nvPr>
            <p:ph idx="1"/>
          </p:nvPr>
        </p:nvSpPr>
        <p:spPr>
          <a:xfrm>
            <a:off x="838200" y="3220682"/>
            <a:ext cx="10391775" cy="3742093"/>
          </a:xfrm>
        </p:spPr>
        <p:txBody>
          <a:bodyPr>
            <a:normAutofit/>
          </a:bodyPr>
          <a:lstStyle/>
          <a:p>
            <a:pPr marL="0" indent="0" algn="just">
              <a:buNone/>
            </a:pPr>
            <a:r>
              <a:rPr lang="zh-TW" altLang="en-US" sz="3200" b="1" dirty="0" smtClean="0">
                <a:latin typeface="微軟正黑體" panose="020B0604030504040204" pitchFamily="34" charset="-120"/>
                <a:ea typeface="微軟正黑體" panose="020B0604030504040204" pitchFamily="34" charset="-120"/>
              </a:rPr>
              <a:t>計資中心將實施相關教育訓練，包含以下內容：</a:t>
            </a:r>
            <a:endParaRPr lang="en-US" altLang="zh-TW" sz="3200" b="1" dirty="0" smtClean="0">
              <a:latin typeface="微軟正黑體" panose="020B0604030504040204" pitchFamily="34" charset="-120"/>
              <a:ea typeface="微軟正黑體" panose="020B0604030504040204" pitchFamily="34" charset="-120"/>
            </a:endParaRPr>
          </a:p>
          <a:p>
            <a:pPr marL="514350" indent="-514350" algn="just">
              <a:buFont typeface="+mj-ea"/>
              <a:buAutoNum type="ea1ChtPeriod"/>
            </a:pPr>
            <a:r>
              <a:rPr lang="zh-TW" altLang="en-US" sz="3200" b="1" dirty="0" smtClean="0">
                <a:latin typeface="微軟正黑體" panose="020B0604030504040204" pitchFamily="34" charset="-120"/>
                <a:ea typeface="微軟正黑體" panose="020B0604030504040204" pitchFamily="34" charset="-120"/>
              </a:rPr>
              <a:t>依據附表九將資訊系統之機密</a:t>
            </a:r>
            <a:r>
              <a:rPr lang="zh-TW" altLang="en-US" sz="3200" b="1" dirty="0">
                <a:latin typeface="微軟正黑體" panose="020B0604030504040204" pitchFamily="34" charset="-120"/>
                <a:ea typeface="微軟正黑體" panose="020B0604030504040204" pitchFamily="34" charset="-120"/>
              </a:rPr>
              <a:t>性、完整性及可用性及法律遵循</a:t>
            </a:r>
            <a:r>
              <a:rPr lang="zh-TW" altLang="en-US" sz="3200" b="1" dirty="0" smtClean="0">
                <a:latin typeface="微軟正黑體" panose="020B0604030504040204" pitchFamily="34" charset="-120"/>
                <a:ea typeface="微軟正黑體" panose="020B0604030504040204" pitchFamily="34" charset="-120"/>
              </a:rPr>
              <a:t>性四個構面進行評估，並依據評估結果進行分級。</a:t>
            </a:r>
            <a:endParaRPr lang="en-US" altLang="zh-TW" sz="3200" b="1" dirty="0" smtClean="0">
              <a:latin typeface="微軟正黑體" panose="020B0604030504040204" pitchFamily="34" charset="-120"/>
              <a:ea typeface="微軟正黑體" panose="020B0604030504040204" pitchFamily="34" charset="-120"/>
            </a:endParaRPr>
          </a:p>
          <a:p>
            <a:pPr marL="514350" indent="-514350" algn="just">
              <a:buFont typeface="+mj-ea"/>
              <a:buAutoNum type="ea1ChtPeriod"/>
            </a:pPr>
            <a:r>
              <a:rPr lang="zh-TW" altLang="en-US" sz="3200" b="1" dirty="0" smtClean="0">
                <a:latin typeface="微軟正黑體" panose="020B0604030504040204" pitchFamily="34" charset="-120"/>
                <a:ea typeface="微軟正黑體" panose="020B0604030504040204" pitchFamily="34" charset="-120"/>
              </a:rPr>
              <a:t>接著利用附表十的分級進行各項防護控制措施。</a:t>
            </a:r>
            <a:endParaRPr lang="en-US" altLang="zh-TW" sz="3200" b="1" dirty="0" smtClean="0">
              <a:latin typeface="微軟正黑體" panose="020B0604030504040204" pitchFamily="34" charset="-120"/>
              <a:ea typeface="微軟正黑體" panose="020B0604030504040204" pitchFamily="34" charset="-120"/>
            </a:endParaRPr>
          </a:p>
          <a:p>
            <a:pPr marL="514350" indent="-514350" algn="just"/>
            <a:endParaRPr lang="en-US" altLang="zh-TW" sz="3200" b="1" dirty="0">
              <a:latin typeface="微軟正黑體" panose="020B0604030504040204" pitchFamily="34" charset="-120"/>
              <a:ea typeface="微軟正黑體" panose="020B0604030504040204" pitchFamily="34" charset="-120"/>
            </a:endParaRPr>
          </a:p>
          <a:p>
            <a:pPr marL="514350" indent="-514350" algn="just"/>
            <a:endParaRPr lang="zh-TW" altLang="en-US" sz="3200" b="1" dirty="0">
              <a:latin typeface="微軟正黑體" panose="020B0604030504040204" pitchFamily="34" charset="-120"/>
              <a:ea typeface="微軟正黑體" panose="020B0604030504040204" pitchFamily="34" charset="-120"/>
            </a:endParaRPr>
          </a:p>
          <a:p>
            <a:pPr algn="just"/>
            <a:endParaRPr lang="zh-TW" altLang="en-US" sz="3200" b="1" dirty="0"/>
          </a:p>
        </p:txBody>
      </p:sp>
      <p:graphicFrame>
        <p:nvGraphicFramePr>
          <p:cNvPr id="8" name="表格 7"/>
          <p:cNvGraphicFramePr>
            <a:graphicFrameLocks noGrp="1"/>
          </p:cNvGraphicFramePr>
          <p:nvPr>
            <p:extLst>
              <p:ext uri="{D42A27DB-BD31-4B8C-83A1-F6EECF244321}">
                <p14:modId xmlns:p14="http://schemas.microsoft.com/office/powerpoint/2010/main" val="1795507067"/>
              </p:ext>
            </p:extLst>
          </p:nvPr>
        </p:nvGraphicFramePr>
        <p:xfrm>
          <a:off x="838200" y="1361719"/>
          <a:ext cx="10391775" cy="1554480"/>
        </p:xfrm>
        <a:graphic>
          <a:graphicData uri="http://schemas.openxmlformats.org/drawingml/2006/table">
            <a:tbl>
              <a:tblPr firstRow="1" bandRow="1">
                <a:tableStyleId>{5C22544A-7EE6-4342-B048-85BDC9FD1C3A}</a:tableStyleId>
              </a:tblPr>
              <a:tblGrid>
                <a:gridCol w="2597944">
                  <a:extLst>
                    <a:ext uri="{9D8B030D-6E8A-4147-A177-3AD203B41FA5}">
                      <a16:colId xmlns:a16="http://schemas.microsoft.com/office/drawing/2014/main" val="2660979864"/>
                    </a:ext>
                  </a:extLst>
                </a:gridCol>
                <a:gridCol w="7793831">
                  <a:extLst>
                    <a:ext uri="{9D8B030D-6E8A-4147-A177-3AD203B41FA5}">
                      <a16:colId xmlns:a16="http://schemas.microsoft.com/office/drawing/2014/main" val="983305683"/>
                    </a:ext>
                  </a:extLst>
                </a:gridCol>
              </a:tblGrid>
              <a:tr h="370840">
                <a:tc>
                  <a:txBody>
                    <a:bodyPr/>
                    <a:lstStyle/>
                    <a:p>
                      <a:pPr algn="ctr"/>
                      <a:r>
                        <a:rPr lang="zh-TW" altLang="en-US" sz="2400" dirty="0" smtClean="0">
                          <a:latin typeface="微軟正黑體" panose="020B0604030504040204" pitchFamily="34" charset="-120"/>
                          <a:ea typeface="微軟正黑體" panose="020B0604030504040204" pitchFamily="34" charset="-120"/>
                        </a:rPr>
                        <a:t>資通系統分級及防護基準</a:t>
                      </a:r>
                      <a:endParaRPr lang="zh-TW" altLang="en-US" sz="2400" dirty="0">
                        <a:latin typeface="微軟正黑體" panose="020B0604030504040204" pitchFamily="34" charset="-120"/>
                        <a:ea typeface="微軟正黑體" panose="020B0604030504040204" pitchFamily="34" charset="-120"/>
                      </a:endParaRPr>
                    </a:p>
                  </a:txBody>
                  <a:tcPr anchor="ctr">
                    <a:solidFill>
                      <a:schemeClr val="accent1">
                        <a:lumMod val="75000"/>
                      </a:schemeClr>
                    </a:solidFill>
                  </a:tcPr>
                </a:tc>
                <a:tc>
                  <a:txBody>
                    <a:bodyPr/>
                    <a:lstStyle/>
                    <a:p>
                      <a:r>
                        <a:rPr lang="zh-TW" altLang="en-US" sz="2400" dirty="0" smtClean="0">
                          <a:latin typeface="微軟正黑體" panose="020B0604030504040204" pitchFamily="34" charset="-120"/>
                          <a:ea typeface="微軟正黑體" panose="020B0604030504040204" pitchFamily="34" charset="-120"/>
                        </a:rPr>
                        <a:t>初次受核定或等級變更後之</a:t>
                      </a:r>
                      <a:r>
                        <a:rPr lang="zh-TW" altLang="en-US" sz="2400" dirty="0" smtClean="0">
                          <a:solidFill>
                            <a:srgbClr val="FFFF00"/>
                          </a:solidFill>
                          <a:latin typeface="微軟正黑體" panose="020B0604030504040204" pitchFamily="34" charset="-120"/>
                          <a:ea typeface="微軟正黑體" panose="020B0604030504040204" pitchFamily="34" charset="-120"/>
                        </a:rPr>
                        <a:t>一年內</a:t>
                      </a:r>
                      <a:r>
                        <a:rPr lang="zh-TW" altLang="en-US" sz="2400" dirty="0" smtClean="0">
                          <a:latin typeface="微軟正黑體" panose="020B0604030504040204" pitchFamily="34" charset="-120"/>
                          <a:ea typeface="微軟正黑體" panose="020B0604030504040204" pitchFamily="34" charset="-120"/>
                        </a:rPr>
                        <a:t>，針對自行或委外開發之資通系統，依</a:t>
                      </a:r>
                      <a:r>
                        <a:rPr lang="zh-TW" altLang="en-US" sz="2400" dirty="0" smtClean="0">
                          <a:solidFill>
                            <a:srgbClr val="FFFF00"/>
                          </a:solidFill>
                          <a:latin typeface="微軟正黑體" panose="020B0604030504040204" pitchFamily="34" charset="-120"/>
                          <a:ea typeface="微軟正黑體" panose="020B0604030504040204" pitchFamily="34" charset="-120"/>
                        </a:rPr>
                        <a:t>附表九完成資通系統分級</a:t>
                      </a:r>
                      <a:r>
                        <a:rPr lang="zh-TW" altLang="en-US" sz="2400" dirty="0" smtClean="0">
                          <a:solidFill>
                            <a:schemeClr val="bg1"/>
                          </a:solidFill>
                          <a:latin typeface="微軟正黑體" panose="020B0604030504040204" pitchFamily="34" charset="-120"/>
                          <a:ea typeface="微軟正黑體" panose="020B0604030504040204" pitchFamily="34" charset="-120"/>
                        </a:rPr>
                        <a:t>，並完成</a:t>
                      </a:r>
                      <a:r>
                        <a:rPr lang="zh-TW" altLang="en-US" sz="2400" dirty="0" smtClean="0">
                          <a:solidFill>
                            <a:srgbClr val="FFFF00"/>
                          </a:solidFill>
                          <a:latin typeface="微軟正黑體" panose="020B0604030504040204" pitchFamily="34" charset="-120"/>
                          <a:ea typeface="微軟正黑體" panose="020B0604030504040204" pitchFamily="34" charset="-120"/>
                        </a:rPr>
                        <a:t>附表十之控制措施</a:t>
                      </a:r>
                      <a:r>
                        <a:rPr lang="zh-TW" altLang="en-US" sz="2400" dirty="0" smtClean="0">
                          <a:latin typeface="微軟正黑體" panose="020B0604030504040204" pitchFamily="34" charset="-120"/>
                          <a:ea typeface="微軟正黑體" panose="020B0604030504040204" pitchFamily="34" charset="-120"/>
                        </a:rPr>
                        <a:t>；其後應每年至少檢視一次資通系統分級妥適性。</a:t>
                      </a:r>
                      <a:endParaRPr lang="zh-TW" altLang="en-US" sz="2400" b="1" dirty="0">
                        <a:solidFill>
                          <a:schemeClr val="bg1"/>
                        </a:solidFill>
                        <a:latin typeface="微軟正黑體" panose="020B0604030504040204" pitchFamily="34" charset="-120"/>
                        <a:ea typeface="微軟正黑體" panose="020B0604030504040204" pitchFamily="34" charset="-120"/>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spTree>
    <p:extLst>
      <p:ext uri="{BB962C8B-B14F-4D97-AF65-F5344CB8AC3E}">
        <p14:creationId xmlns:p14="http://schemas.microsoft.com/office/powerpoint/2010/main" val="39641725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資安法施行細則</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第六條</a:t>
            </a:r>
            <a:r>
              <a:rPr lang="en-US" altLang="zh-TW" b="1" dirty="0" smtClean="0">
                <a:latin typeface="微軟正黑體" panose="020B0604030504040204" pitchFamily="34" charset="-120"/>
                <a:ea typeface="微軟正黑體" panose="020B0604030504040204" pitchFamily="34" charset="-120"/>
              </a:rPr>
              <a:t>)</a:t>
            </a:r>
            <a:endParaRPr lang="zh-TW" altLang="en-US" b="1" dirty="0">
              <a:latin typeface="微軟正黑體" panose="020B0604030504040204" pitchFamily="34" charset="-120"/>
              <a:ea typeface="微軟正黑體" panose="020B0604030504040204" pitchFamily="34" charset="-120"/>
            </a:endParaRPr>
          </a:p>
        </p:txBody>
      </p:sp>
      <p:graphicFrame>
        <p:nvGraphicFramePr>
          <p:cNvPr id="8" name="表格 7"/>
          <p:cNvGraphicFramePr>
            <a:graphicFrameLocks noGrp="1"/>
          </p:cNvGraphicFramePr>
          <p:nvPr>
            <p:extLst>
              <p:ext uri="{D42A27DB-BD31-4B8C-83A1-F6EECF244321}">
                <p14:modId xmlns:p14="http://schemas.microsoft.com/office/powerpoint/2010/main" val="2575160994"/>
              </p:ext>
            </p:extLst>
          </p:nvPr>
        </p:nvGraphicFramePr>
        <p:xfrm>
          <a:off x="838199" y="1361719"/>
          <a:ext cx="10734675" cy="1371600"/>
        </p:xfrm>
        <a:graphic>
          <a:graphicData uri="http://schemas.openxmlformats.org/drawingml/2006/table">
            <a:tbl>
              <a:tblPr firstRow="1" bandRow="1">
                <a:tableStyleId>{5C22544A-7EE6-4342-B048-85BDC9FD1C3A}</a:tableStyleId>
              </a:tblPr>
              <a:tblGrid>
                <a:gridCol w="10734675">
                  <a:extLst>
                    <a:ext uri="{9D8B030D-6E8A-4147-A177-3AD203B41FA5}">
                      <a16:colId xmlns:a16="http://schemas.microsoft.com/office/drawing/2014/main" val="266097986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2800" dirty="0" smtClean="0">
                          <a:latin typeface="微軟正黑體" panose="020B0604030504040204" pitchFamily="34" charset="-120"/>
                          <a:ea typeface="微軟正黑體" panose="020B0604030504040204" pitchFamily="34" charset="-120"/>
                        </a:rPr>
                        <a:t>根據</a:t>
                      </a:r>
                      <a:r>
                        <a:rPr lang="zh-TW" altLang="en-US" sz="2800" dirty="0" smtClean="0">
                          <a:solidFill>
                            <a:srgbClr val="FFFF00"/>
                          </a:solidFill>
                          <a:latin typeface="微軟正黑體" panose="020B0604030504040204" pitchFamily="34" charset="-120"/>
                          <a:ea typeface="微軟正黑體" panose="020B0604030504040204" pitchFamily="34" charset="-120"/>
                        </a:rPr>
                        <a:t>資通安全管理法施行細則第六條第十一款</a:t>
                      </a:r>
                      <a:r>
                        <a:rPr lang="zh-TW" altLang="en-US" sz="2800" dirty="0" smtClean="0">
                          <a:latin typeface="微軟正黑體" panose="020B0604030504040204" pitchFamily="34" charset="-120"/>
                          <a:ea typeface="微軟正黑體" panose="020B0604030504040204" pitchFamily="34" charset="-120"/>
                        </a:rPr>
                        <a:t>明定</a:t>
                      </a:r>
                      <a:r>
                        <a:rPr lang="zh-TW" altLang="en-US" sz="2800" b="1" dirty="0" smtClean="0">
                          <a:latin typeface="微軟正黑體" panose="020B0604030504040204" pitchFamily="34" charset="-120"/>
                          <a:ea typeface="微軟正黑體" panose="020B0604030504040204" pitchFamily="34" charset="-120"/>
                        </a:rPr>
                        <a:t>資通安全維護計畫</a:t>
                      </a:r>
                      <a:r>
                        <a:rPr lang="zh-TW" altLang="en-US" sz="2800" dirty="0" smtClean="0">
                          <a:latin typeface="微軟正黑體" panose="020B0604030504040204" pitchFamily="34" charset="-120"/>
                          <a:ea typeface="微軟正黑體" panose="020B0604030504040204" pitchFamily="34" charset="-120"/>
                        </a:rPr>
                        <a:t>應載明</a:t>
                      </a:r>
                      <a:r>
                        <a:rPr lang="zh-TW" altLang="en-US" sz="2800" b="1" dirty="0" smtClean="0">
                          <a:solidFill>
                            <a:srgbClr val="FFFF00"/>
                          </a:solidFill>
                          <a:latin typeface="微軟正黑體" panose="020B0604030504040204" pitchFamily="34" charset="-120"/>
                          <a:ea typeface="微軟正黑體" panose="020B0604030504040204" pitchFamily="34" charset="-120"/>
                        </a:rPr>
                        <a:t>委外辦理資通系統或服務</a:t>
                      </a:r>
                      <a:r>
                        <a:rPr lang="zh-TW" altLang="en-US" sz="2800" dirty="0" smtClean="0">
                          <a:latin typeface="微軟正黑體" panose="020B0604030504040204" pitchFamily="34" charset="-120"/>
                          <a:ea typeface="微軟正黑體" panose="020B0604030504040204" pitchFamily="34" charset="-120"/>
                        </a:rPr>
                        <a:t>時之管理措施，以利執行本法第九條所定對受託者進行之監督。</a:t>
                      </a: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sp>
        <p:nvSpPr>
          <p:cNvPr id="7" name="內容版面配置區 4"/>
          <p:cNvSpPr>
            <a:spLocks noGrp="1"/>
          </p:cNvSpPr>
          <p:nvPr>
            <p:ph idx="1"/>
          </p:nvPr>
        </p:nvSpPr>
        <p:spPr>
          <a:xfrm>
            <a:off x="838199" y="2868257"/>
            <a:ext cx="10734675" cy="3742093"/>
          </a:xfrm>
        </p:spPr>
        <p:txBody>
          <a:bodyPr>
            <a:normAutofit/>
          </a:bodyPr>
          <a:lstStyle/>
          <a:p>
            <a:pPr marL="0" indent="0" algn="just">
              <a:buNone/>
            </a:pPr>
            <a:r>
              <a:rPr lang="zh-TW" altLang="en-US" sz="3200" b="1" dirty="0" smtClean="0">
                <a:latin typeface="微軟正黑體" panose="020B0604030504040204" pitchFamily="34" charset="-120"/>
                <a:ea typeface="微軟正黑體" panose="020B0604030504040204" pitchFamily="34" charset="-120"/>
              </a:rPr>
              <a:t>以目前的作法，有委外案件時應當：</a:t>
            </a:r>
            <a:endParaRPr lang="zh-TW" altLang="en-US" sz="3200" b="1" dirty="0">
              <a:latin typeface="微軟正黑體" panose="020B0604030504040204" pitchFamily="34" charset="-120"/>
              <a:ea typeface="微軟正黑體" panose="020B0604030504040204" pitchFamily="34" charset="-120"/>
            </a:endParaRPr>
          </a:p>
          <a:p>
            <a:pPr marL="514350" indent="-514350" algn="just">
              <a:buFont typeface="+mj-ea"/>
              <a:buAutoNum type="ea1ChtPeriod"/>
            </a:pPr>
            <a:r>
              <a:rPr lang="zh-TW" altLang="en-US" sz="3200" b="1" dirty="0" smtClean="0">
                <a:latin typeface="微軟正黑體" panose="020B0604030504040204" pitchFamily="34" charset="-120"/>
                <a:ea typeface="微軟正黑體" panose="020B0604030504040204" pitchFamily="34" charset="-120"/>
              </a:rPr>
              <a:t>簽訂保密切結書</a:t>
            </a:r>
            <a:endParaRPr lang="en-US" altLang="zh-TW" sz="3200" b="1" dirty="0" smtClean="0">
              <a:latin typeface="微軟正黑體" panose="020B0604030504040204" pitchFamily="34" charset="-120"/>
              <a:ea typeface="微軟正黑體" panose="020B0604030504040204" pitchFamily="34" charset="-120"/>
            </a:endParaRPr>
          </a:p>
          <a:p>
            <a:pPr marL="514350" indent="-514350" algn="just">
              <a:buFont typeface="+mj-ea"/>
              <a:buAutoNum type="ea1ChtPeriod"/>
            </a:pPr>
            <a:r>
              <a:rPr lang="zh-TW" altLang="en-US" sz="3200" b="1" dirty="0" smtClean="0">
                <a:latin typeface="微軟正黑體" panose="020B0604030504040204" pitchFamily="34" charset="-120"/>
                <a:ea typeface="微軟正黑體" panose="020B0604030504040204" pitchFamily="34" charset="-120"/>
              </a:rPr>
              <a:t>於</a:t>
            </a:r>
            <a:r>
              <a:rPr lang="zh-TW" altLang="en-US" sz="3200" b="1" dirty="0">
                <a:latin typeface="微軟正黑體" panose="020B0604030504040204" pitchFamily="34" charset="-120"/>
                <a:ea typeface="微軟正黑體" panose="020B0604030504040204" pitchFamily="34" charset="-120"/>
              </a:rPr>
              <a:t>合約上條列資安法要求事項</a:t>
            </a:r>
            <a:r>
              <a:rPr lang="en-US" altLang="zh-TW" sz="3200" b="1" dirty="0">
                <a:latin typeface="微軟正黑體" panose="020B0604030504040204" pitchFamily="34" charset="-120"/>
                <a:ea typeface="微軟正黑體" panose="020B0604030504040204" pitchFamily="34" charset="-120"/>
              </a:rPr>
              <a:t>(</a:t>
            </a:r>
            <a:r>
              <a:rPr lang="zh-TW" altLang="en-US" sz="3200" b="1" dirty="0">
                <a:latin typeface="微軟正黑體" panose="020B0604030504040204" pitchFamily="34" charset="-120"/>
                <a:ea typeface="微軟正黑體" panose="020B0604030504040204" pitchFamily="34" charset="-120"/>
              </a:rPr>
              <a:t>利用採購組公版合約進行修正</a:t>
            </a:r>
            <a:r>
              <a:rPr lang="en-US" altLang="zh-TW" sz="3200" b="1" dirty="0">
                <a:latin typeface="微軟正黑體" panose="020B0604030504040204" pitchFamily="34" charset="-120"/>
                <a:ea typeface="微軟正黑體" panose="020B0604030504040204" pitchFamily="34" charset="-120"/>
              </a:rPr>
              <a:t>)</a:t>
            </a:r>
            <a:r>
              <a:rPr lang="zh-TW" altLang="en-US" sz="3200" b="1" dirty="0">
                <a:latin typeface="微軟正黑體" panose="020B0604030504040204" pitchFamily="34" charset="-120"/>
                <a:ea typeface="微軟正黑體" panose="020B0604030504040204" pitchFamily="34" charset="-120"/>
              </a:rPr>
              <a:t>。</a:t>
            </a:r>
          </a:p>
          <a:p>
            <a:pPr marL="514350" indent="-514350" algn="just"/>
            <a:endParaRPr lang="en-US" altLang="zh-TW" sz="3200" b="1" dirty="0" smtClean="0">
              <a:latin typeface="微軟正黑體" panose="020B0604030504040204" pitchFamily="34" charset="-120"/>
              <a:ea typeface="微軟正黑體" panose="020B0604030504040204" pitchFamily="34" charset="-120"/>
            </a:endParaRPr>
          </a:p>
          <a:p>
            <a:pPr marL="514350" indent="-514350" algn="just"/>
            <a:endParaRPr lang="zh-TW" altLang="en-US" sz="3200" b="1" dirty="0">
              <a:latin typeface="微軟正黑體" panose="020B0604030504040204" pitchFamily="34" charset="-120"/>
              <a:ea typeface="微軟正黑體" panose="020B0604030504040204" pitchFamily="34" charset="-120"/>
            </a:endParaRPr>
          </a:p>
          <a:p>
            <a:pPr algn="just"/>
            <a:endParaRPr lang="zh-TW" altLang="en-US" sz="3200" dirty="0"/>
          </a:p>
        </p:txBody>
      </p:sp>
    </p:spTree>
    <p:extLst>
      <p:ext uri="{BB962C8B-B14F-4D97-AF65-F5344CB8AC3E}">
        <p14:creationId xmlns:p14="http://schemas.microsoft.com/office/powerpoint/2010/main" val="7786910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資安法施行細則</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第四條</a:t>
            </a:r>
            <a:r>
              <a:rPr lang="en-US" altLang="zh-TW" b="1" dirty="0" smtClean="0">
                <a:latin typeface="微軟正黑體" panose="020B0604030504040204" pitchFamily="34" charset="-120"/>
                <a:ea typeface="微軟正黑體" panose="020B0604030504040204" pitchFamily="34" charset="-120"/>
              </a:rPr>
              <a:t>)</a:t>
            </a:r>
            <a:endParaRPr lang="zh-TW" altLang="en-US" b="1" dirty="0">
              <a:latin typeface="微軟正黑體" panose="020B0604030504040204" pitchFamily="34" charset="-120"/>
              <a:ea typeface="微軟正黑體" panose="020B0604030504040204" pitchFamily="34" charset="-120"/>
            </a:endParaRPr>
          </a:p>
        </p:txBody>
      </p:sp>
      <p:graphicFrame>
        <p:nvGraphicFramePr>
          <p:cNvPr id="8" name="表格 7"/>
          <p:cNvGraphicFramePr>
            <a:graphicFrameLocks noGrp="1"/>
          </p:cNvGraphicFramePr>
          <p:nvPr>
            <p:extLst>
              <p:ext uri="{D42A27DB-BD31-4B8C-83A1-F6EECF244321}">
                <p14:modId xmlns:p14="http://schemas.microsoft.com/office/powerpoint/2010/main" val="3100671991"/>
              </p:ext>
            </p:extLst>
          </p:nvPr>
        </p:nvGraphicFramePr>
        <p:xfrm>
          <a:off x="838200" y="1361719"/>
          <a:ext cx="10391775" cy="1554480"/>
        </p:xfrm>
        <a:graphic>
          <a:graphicData uri="http://schemas.openxmlformats.org/drawingml/2006/table">
            <a:tbl>
              <a:tblPr firstRow="1" bandRow="1">
                <a:tableStyleId>{5C22544A-7EE6-4342-B048-85BDC9FD1C3A}</a:tableStyleId>
              </a:tblPr>
              <a:tblGrid>
                <a:gridCol w="10391775">
                  <a:extLst>
                    <a:ext uri="{9D8B030D-6E8A-4147-A177-3AD203B41FA5}">
                      <a16:colId xmlns:a16="http://schemas.microsoft.com/office/drawing/2014/main" val="266097986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3200" b="0" i="0" kern="1200" dirty="0" smtClean="0">
                          <a:solidFill>
                            <a:schemeClr val="lt1"/>
                          </a:solidFill>
                          <a:effectLst/>
                          <a:latin typeface="微軟正黑體" panose="020B0604030504040204" pitchFamily="34" charset="-120"/>
                          <a:ea typeface="微軟正黑體" panose="020B0604030504040204" pitchFamily="34" charset="-120"/>
                          <a:cs typeface="+mn-cs"/>
                        </a:rPr>
                        <a:t>各機關依本法第九條規定</a:t>
                      </a:r>
                      <a:r>
                        <a:rPr lang="zh-TW" altLang="en-US" sz="3200" b="1" i="0" kern="1200" dirty="0" smtClean="0">
                          <a:solidFill>
                            <a:srgbClr val="FF0000"/>
                          </a:solidFill>
                          <a:effectLst/>
                          <a:latin typeface="微軟正黑體" panose="020B0604030504040204" pitchFamily="34" charset="-120"/>
                          <a:ea typeface="微軟正黑體" panose="020B0604030504040204" pitchFamily="34" charset="-120"/>
                          <a:cs typeface="+mn-cs"/>
                        </a:rPr>
                        <a:t>委外</a:t>
                      </a:r>
                      <a:r>
                        <a:rPr lang="zh-TW" altLang="en-US" sz="3200" b="0" i="0" kern="1200" dirty="0" smtClean="0">
                          <a:solidFill>
                            <a:schemeClr val="lt1"/>
                          </a:solidFill>
                          <a:effectLst/>
                          <a:latin typeface="微軟正黑體" panose="020B0604030504040204" pitchFamily="34" charset="-120"/>
                          <a:ea typeface="微軟正黑體" panose="020B0604030504040204" pitchFamily="34" charset="-120"/>
                          <a:cs typeface="+mn-cs"/>
                        </a:rPr>
                        <a:t>辦理資通系統之建置、維運或資通服務之提供（以下簡稱受託業務），選任及監督受託者時，應注意下列事項：</a:t>
                      </a:r>
                      <a:endParaRPr lang="zh-TW" altLang="en-US" sz="3200" dirty="0" smtClean="0">
                        <a:latin typeface="微軟正黑體" panose="020B0604030504040204" pitchFamily="34" charset="-120"/>
                        <a:ea typeface="微軟正黑體" panose="020B0604030504040204" pitchFamily="34" charset="-120"/>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sp>
        <p:nvSpPr>
          <p:cNvPr id="7" name="內容版面配置區 4"/>
          <p:cNvSpPr>
            <a:spLocks noGrp="1"/>
          </p:cNvSpPr>
          <p:nvPr>
            <p:ph idx="1"/>
          </p:nvPr>
        </p:nvSpPr>
        <p:spPr>
          <a:xfrm>
            <a:off x="838200" y="3170652"/>
            <a:ext cx="10515600" cy="1008418"/>
          </a:xfrm>
        </p:spPr>
        <p:txBody>
          <a:bodyPr/>
          <a:lstStyle/>
          <a:p>
            <a:pPr marL="514350" indent="-514350">
              <a:buFont typeface="+mj-ea"/>
              <a:buAutoNum type="ea1ChtPeriod"/>
            </a:pPr>
            <a:r>
              <a:rPr lang="zh-TW" altLang="en-US" sz="3200" b="1" dirty="0" smtClean="0">
                <a:latin typeface="微軟正黑體" panose="020B0604030504040204" pitchFamily="34" charset="-120"/>
                <a:ea typeface="微軟正黑體" panose="020B0604030504040204" pitchFamily="34" charset="-120"/>
              </a:rPr>
              <a:t>受託</a:t>
            </a:r>
            <a:r>
              <a:rPr lang="zh-TW" altLang="en-US" sz="3200" b="1" dirty="0">
                <a:latin typeface="微軟正黑體" panose="020B0604030504040204" pitchFamily="34" charset="-120"/>
                <a:ea typeface="微軟正黑體" panose="020B0604030504040204" pitchFamily="34" charset="-120"/>
              </a:rPr>
              <a:t>者辦理受託業務之相關程序及環境，應具備完善之</a:t>
            </a:r>
            <a:r>
              <a:rPr lang="zh-TW" altLang="en-US" sz="3200" b="1" dirty="0">
                <a:solidFill>
                  <a:srgbClr val="C00000"/>
                </a:solidFill>
                <a:latin typeface="微軟正黑體" panose="020B0604030504040204" pitchFamily="34" charset="-120"/>
                <a:ea typeface="微軟正黑體" panose="020B0604030504040204" pitchFamily="34" charset="-120"/>
              </a:rPr>
              <a:t>資</a:t>
            </a:r>
            <a:r>
              <a:rPr lang="zh-TW" altLang="en-US" sz="3200" b="1" dirty="0" smtClean="0">
                <a:solidFill>
                  <a:srgbClr val="C00000"/>
                </a:solidFill>
                <a:latin typeface="微軟正黑體" panose="020B0604030504040204" pitchFamily="34" charset="-120"/>
                <a:ea typeface="微軟正黑體" panose="020B0604030504040204" pitchFamily="34" charset="-120"/>
              </a:rPr>
              <a:t>通安全管理措施</a:t>
            </a:r>
            <a:r>
              <a:rPr lang="zh-TW" altLang="en-US" sz="3200" b="1" dirty="0">
                <a:latin typeface="微軟正黑體" panose="020B0604030504040204" pitchFamily="34" charset="-120"/>
                <a:ea typeface="微軟正黑體" panose="020B0604030504040204" pitchFamily="34" charset="-120"/>
              </a:rPr>
              <a:t>或通過</a:t>
            </a:r>
            <a:r>
              <a:rPr lang="zh-TW" altLang="en-US" sz="3200" b="1" dirty="0">
                <a:solidFill>
                  <a:srgbClr val="C00000"/>
                </a:solidFill>
                <a:latin typeface="微軟正黑體" panose="020B0604030504040204" pitchFamily="34" charset="-120"/>
                <a:ea typeface="微軟正黑體" panose="020B0604030504040204" pitchFamily="34" charset="-120"/>
              </a:rPr>
              <a:t>第三方驗證</a:t>
            </a:r>
            <a:r>
              <a:rPr lang="zh-TW" altLang="en-US" sz="3200" b="1" dirty="0" smtClean="0">
                <a:latin typeface="微軟正黑體" panose="020B0604030504040204" pitchFamily="34" charset="-120"/>
                <a:ea typeface="微軟正黑體" panose="020B0604030504040204" pitchFamily="34" charset="-120"/>
              </a:rPr>
              <a:t>。</a:t>
            </a:r>
            <a:endParaRPr lang="en-US" altLang="zh-TW" sz="3200" b="1" dirty="0" smtClean="0">
              <a:latin typeface="微軟正黑體" panose="020B0604030504040204" pitchFamily="34" charset="-120"/>
              <a:ea typeface="微軟正黑體" panose="020B0604030504040204" pitchFamily="34" charset="-120"/>
            </a:endParaRPr>
          </a:p>
        </p:txBody>
      </p:sp>
      <p:sp>
        <p:nvSpPr>
          <p:cNvPr id="4" name="矩形 3"/>
          <p:cNvSpPr/>
          <p:nvPr/>
        </p:nvSpPr>
        <p:spPr>
          <a:xfrm>
            <a:off x="1733011" y="4780965"/>
            <a:ext cx="3962400" cy="120032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zh-TW" altLang="en-US" sz="2400" dirty="0" smtClean="0">
                <a:latin typeface="微軟正黑體" panose="020B0604030504040204" pitchFamily="34" charset="-120"/>
                <a:ea typeface="微軟正黑體" panose="020B0604030504040204" pitchFamily="34" charset="-120"/>
              </a:rPr>
              <a:t>委</a:t>
            </a:r>
            <a:r>
              <a:rPr lang="zh-TW" altLang="en-US" sz="2400" dirty="0">
                <a:latin typeface="微軟正黑體" panose="020B0604030504040204" pitchFamily="34" charset="-120"/>
                <a:ea typeface="微軟正黑體" panose="020B0604030504040204" pitchFamily="34" charset="-120"/>
              </a:rPr>
              <a:t>外的廠商應</a:t>
            </a:r>
            <a:r>
              <a:rPr lang="zh-TW" altLang="en-US" sz="2400" dirty="0" smtClean="0">
                <a:latin typeface="微軟正黑體" panose="020B0604030504040204" pitchFamily="34" charset="-120"/>
                <a:ea typeface="微軟正黑體" panose="020B0604030504040204" pitchFamily="34" charset="-120"/>
              </a:rPr>
              <a:t>提供導入</a:t>
            </a:r>
            <a:r>
              <a:rPr lang="en-US" altLang="zh-TW" sz="2400" dirty="0" smtClean="0">
                <a:latin typeface="微軟正黑體" panose="020B0604030504040204" pitchFamily="34" charset="-120"/>
                <a:ea typeface="微軟正黑體" panose="020B0604030504040204" pitchFamily="34" charset="-120"/>
              </a:rPr>
              <a:t>ISMS</a:t>
            </a:r>
            <a:r>
              <a:rPr lang="zh-TW" altLang="en-US" sz="2400" dirty="0">
                <a:latin typeface="微軟正黑體" panose="020B0604030504040204" pitchFamily="34" charset="-120"/>
                <a:ea typeface="微軟正黑體" panose="020B0604030504040204" pitchFamily="34" charset="-120"/>
              </a:rPr>
              <a:t>導入相關佐證</a:t>
            </a:r>
            <a:r>
              <a:rPr lang="en-US" altLang="zh-TW" sz="2400" dirty="0">
                <a:latin typeface="微軟正黑體" panose="020B0604030504040204" pitchFamily="34" charset="-120"/>
                <a:ea typeface="微軟正黑體" panose="020B0604030504040204" pitchFamily="34" charset="-120"/>
              </a:rPr>
              <a:t>(</a:t>
            </a:r>
            <a:r>
              <a:rPr lang="zh-TW" altLang="en-US" sz="2400" dirty="0">
                <a:latin typeface="微軟正黑體" panose="020B0604030504040204" pitchFamily="34" charset="-120"/>
                <a:ea typeface="微軟正黑體" panose="020B0604030504040204" pitchFamily="34" charset="-120"/>
              </a:rPr>
              <a:t>例如管理系統文件列表</a:t>
            </a:r>
            <a:r>
              <a:rPr lang="en-US" altLang="zh-TW" sz="2400" dirty="0" smtClean="0">
                <a:latin typeface="微軟正黑體" panose="020B0604030504040204" pitchFamily="34" charset="-120"/>
                <a:ea typeface="微軟正黑體" panose="020B0604030504040204" pitchFamily="34" charset="-120"/>
              </a:rPr>
              <a:t>)</a:t>
            </a:r>
            <a:r>
              <a:rPr lang="zh-TW" altLang="en-US" sz="2400" dirty="0" smtClean="0">
                <a:latin typeface="微軟正黑體" panose="020B0604030504040204" pitchFamily="34" charset="-120"/>
                <a:ea typeface="微軟正黑體" panose="020B0604030504040204" pitchFamily="34" charset="-120"/>
              </a:rPr>
              <a:t> 。</a:t>
            </a:r>
            <a:endParaRPr lang="en-US" altLang="zh-TW" sz="2400" dirty="0">
              <a:latin typeface="微軟正黑體" panose="020B0604030504040204" pitchFamily="34" charset="-120"/>
              <a:ea typeface="微軟正黑體" panose="020B0604030504040204" pitchFamily="34" charset="-120"/>
            </a:endParaRPr>
          </a:p>
        </p:txBody>
      </p:sp>
      <p:sp>
        <p:nvSpPr>
          <p:cNvPr id="5" name="矩形 4"/>
          <p:cNvSpPr/>
          <p:nvPr/>
        </p:nvSpPr>
        <p:spPr>
          <a:xfrm>
            <a:off x="6549067" y="4754120"/>
            <a:ext cx="4171950" cy="1200329"/>
          </a:xfrm>
          <a:prstGeom prst="rect">
            <a:avLst/>
          </a:prstGeom>
          <a:ln/>
        </p:spPr>
        <p:style>
          <a:lnRef idx="2">
            <a:schemeClr val="dk1"/>
          </a:lnRef>
          <a:fillRef idx="1">
            <a:schemeClr val="lt1"/>
          </a:fillRef>
          <a:effectRef idx="0">
            <a:schemeClr val="dk1"/>
          </a:effectRef>
          <a:fontRef idx="minor">
            <a:schemeClr val="dk1"/>
          </a:fontRef>
        </p:style>
        <p:txBody>
          <a:bodyPr wrap="square">
            <a:spAutoFit/>
          </a:bodyPr>
          <a:lstStyle/>
          <a:p>
            <a:r>
              <a:rPr lang="zh-TW" altLang="en-US" sz="2400" dirty="0">
                <a:latin typeface="微軟正黑體" panose="020B0604030504040204" pitchFamily="34" charset="-120"/>
                <a:ea typeface="微軟正黑體" panose="020B0604030504040204" pitchFamily="34" charset="-120"/>
              </a:rPr>
              <a:t>資安驗證證書</a:t>
            </a:r>
            <a:r>
              <a:rPr lang="en-US" altLang="zh-TW" sz="2400" dirty="0">
                <a:latin typeface="微軟正黑體" panose="020B0604030504040204" pitchFamily="34" charset="-120"/>
                <a:ea typeface="微軟正黑體" panose="020B0604030504040204" pitchFamily="34" charset="-120"/>
              </a:rPr>
              <a:t>(</a:t>
            </a:r>
            <a:r>
              <a:rPr lang="en-US" altLang="zh-TW" sz="2400" dirty="0" smtClean="0">
                <a:latin typeface="微軟正黑體" panose="020B0604030504040204" pitchFamily="34" charset="-120"/>
                <a:ea typeface="微軟正黑體" panose="020B0604030504040204" pitchFamily="34" charset="-120"/>
              </a:rPr>
              <a:t>ISO27001</a:t>
            </a:r>
            <a:r>
              <a:rPr lang="zh-TW" altLang="en-US" sz="2400" dirty="0" smtClean="0">
                <a:latin typeface="微軟正黑體" panose="020B0604030504040204" pitchFamily="34" charset="-120"/>
                <a:ea typeface="微軟正黑體" panose="020B0604030504040204" pitchFamily="34" charset="-120"/>
              </a:rPr>
              <a:t>、 </a:t>
            </a:r>
            <a:r>
              <a:rPr lang="en-US" altLang="zh-TW" sz="2400" dirty="0" smtClean="0">
                <a:latin typeface="微軟正黑體" panose="020B0604030504040204" pitchFamily="34" charset="-120"/>
                <a:ea typeface="微軟正黑體" panose="020B0604030504040204" pitchFamily="34" charset="-120"/>
              </a:rPr>
              <a:t>CNS27001</a:t>
            </a:r>
            <a:r>
              <a:rPr lang="zh-TW" altLang="en-US" sz="2400" dirty="0" smtClean="0">
                <a:latin typeface="微軟正黑體" panose="020B0604030504040204" pitchFamily="34" charset="-120"/>
                <a:ea typeface="微軟正黑體" panose="020B0604030504040204" pitchFamily="34" charset="-120"/>
              </a:rPr>
              <a:t>或教育版本資安驗證證書</a:t>
            </a:r>
            <a:r>
              <a:rPr lang="en-US" altLang="zh-TW" sz="2400" dirty="0" smtClean="0">
                <a:latin typeface="微軟正黑體" panose="020B0604030504040204" pitchFamily="34" charset="-120"/>
                <a:ea typeface="微軟正黑體" panose="020B0604030504040204" pitchFamily="34" charset="-120"/>
              </a:rPr>
              <a:t>)</a:t>
            </a:r>
            <a:r>
              <a:rPr lang="zh-TW" altLang="en-US" sz="2400" dirty="0">
                <a:latin typeface="微軟正黑體" panose="020B0604030504040204" pitchFamily="34" charset="-120"/>
                <a:ea typeface="微軟正黑體" panose="020B0604030504040204" pitchFamily="34" charset="-120"/>
              </a:rPr>
              <a:t>。</a:t>
            </a:r>
            <a:endParaRPr lang="en-US" altLang="zh-TW" sz="2400" dirty="0">
              <a:latin typeface="微軟正黑體" panose="020B0604030504040204" pitchFamily="34" charset="-120"/>
              <a:ea typeface="微軟正黑體" panose="020B0604030504040204" pitchFamily="34" charset="-120"/>
            </a:endParaRPr>
          </a:p>
        </p:txBody>
      </p:sp>
      <p:sp>
        <p:nvSpPr>
          <p:cNvPr id="6" name="向右箭號 5"/>
          <p:cNvSpPr/>
          <p:nvPr/>
        </p:nvSpPr>
        <p:spPr>
          <a:xfrm rot="5400000">
            <a:off x="2742468" y="4122650"/>
            <a:ext cx="533401" cy="455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向右箭號 8"/>
          <p:cNvSpPr/>
          <p:nvPr/>
        </p:nvSpPr>
        <p:spPr>
          <a:xfrm rot="5400000">
            <a:off x="6572978" y="4122650"/>
            <a:ext cx="533401" cy="455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3395121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資安法施行細則</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第四條</a:t>
            </a:r>
            <a:r>
              <a:rPr lang="en-US" altLang="zh-TW" b="1" dirty="0" smtClean="0">
                <a:latin typeface="微軟正黑體" panose="020B0604030504040204" pitchFamily="34" charset="-120"/>
                <a:ea typeface="微軟正黑體" panose="020B0604030504040204" pitchFamily="34" charset="-120"/>
              </a:rPr>
              <a:t>)</a:t>
            </a:r>
            <a:endParaRPr lang="zh-TW" altLang="en-US" b="1" dirty="0">
              <a:latin typeface="微軟正黑體" panose="020B0604030504040204" pitchFamily="34" charset="-120"/>
              <a:ea typeface="微軟正黑體" panose="020B0604030504040204" pitchFamily="34" charset="-120"/>
            </a:endParaRPr>
          </a:p>
        </p:txBody>
      </p:sp>
      <p:graphicFrame>
        <p:nvGraphicFramePr>
          <p:cNvPr id="8" name="表格 7"/>
          <p:cNvGraphicFramePr>
            <a:graphicFrameLocks noGrp="1"/>
          </p:cNvGraphicFramePr>
          <p:nvPr>
            <p:extLst>
              <p:ext uri="{D42A27DB-BD31-4B8C-83A1-F6EECF244321}">
                <p14:modId xmlns:p14="http://schemas.microsoft.com/office/powerpoint/2010/main" val="2293977"/>
              </p:ext>
            </p:extLst>
          </p:nvPr>
        </p:nvGraphicFramePr>
        <p:xfrm>
          <a:off x="838200" y="1361719"/>
          <a:ext cx="10391775" cy="1554480"/>
        </p:xfrm>
        <a:graphic>
          <a:graphicData uri="http://schemas.openxmlformats.org/drawingml/2006/table">
            <a:tbl>
              <a:tblPr firstRow="1" bandRow="1">
                <a:tableStyleId>{5C22544A-7EE6-4342-B048-85BDC9FD1C3A}</a:tableStyleId>
              </a:tblPr>
              <a:tblGrid>
                <a:gridCol w="10391775">
                  <a:extLst>
                    <a:ext uri="{9D8B030D-6E8A-4147-A177-3AD203B41FA5}">
                      <a16:colId xmlns:a16="http://schemas.microsoft.com/office/drawing/2014/main" val="266097986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3200" b="0" i="0" kern="1200" dirty="0" smtClean="0">
                          <a:solidFill>
                            <a:schemeClr val="lt1"/>
                          </a:solidFill>
                          <a:effectLst/>
                          <a:latin typeface="微軟正黑體" panose="020B0604030504040204" pitchFamily="34" charset="-120"/>
                          <a:ea typeface="微軟正黑體" panose="020B0604030504040204" pitchFamily="34" charset="-120"/>
                          <a:cs typeface="+mn-cs"/>
                        </a:rPr>
                        <a:t>各機關依本法第九條規定</a:t>
                      </a:r>
                      <a:r>
                        <a:rPr lang="zh-TW" altLang="en-US" sz="3200" b="1" i="0" kern="1200" dirty="0" smtClean="0">
                          <a:solidFill>
                            <a:srgbClr val="FFFF00"/>
                          </a:solidFill>
                          <a:effectLst/>
                          <a:latin typeface="微軟正黑體" panose="020B0604030504040204" pitchFamily="34" charset="-120"/>
                          <a:ea typeface="微軟正黑體" panose="020B0604030504040204" pitchFamily="34" charset="-120"/>
                          <a:cs typeface="+mn-cs"/>
                        </a:rPr>
                        <a:t>委外</a:t>
                      </a:r>
                      <a:r>
                        <a:rPr lang="zh-TW" altLang="en-US" sz="3200" b="0" i="0" kern="1200" dirty="0" smtClean="0">
                          <a:solidFill>
                            <a:schemeClr val="lt1"/>
                          </a:solidFill>
                          <a:effectLst/>
                          <a:latin typeface="微軟正黑體" panose="020B0604030504040204" pitchFamily="34" charset="-120"/>
                          <a:ea typeface="微軟正黑體" panose="020B0604030504040204" pitchFamily="34" charset="-120"/>
                          <a:cs typeface="+mn-cs"/>
                        </a:rPr>
                        <a:t>辦理資通系統之建置、維運或資通服務之提供（以下簡稱受託業務），選任及監督受託者時，應注意下列事項：</a:t>
                      </a:r>
                      <a:endParaRPr lang="zh-TW" altLang="en-US" sz="3200" dirty="0" smtClean="0">
                        <a:latin typeface="微軟正黑體" panose="020B0604030504040204" pitchFamily="34" charset="-120"/>
                        <a:ea typeface="微軟正黑體" panose="020B0604030504040204" pitchFamily="34" charset="-120"/>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sp>
        <p:nvSpPr>
          <p:cNvPr id="7" name="內容版面配置區 4"/>
          <p:cNvSpPr>
            <a:spLocks noGrp="1"/>
          </p:cNvSpPr>
          <p:nvPr>
            <p:ph idx="1"/>
          </p:nvPr>
        </p:nvSpPr>
        <p:spPr>
          <a:xfrm>
            <a:off x="714375" y="2999618"/>
            <a:ext cx="10515600" cy="1094143"/>
          </a:xfrm>
        </p:spPr>
        <p:txBody>
          <a:bodyPr/>
          <a:lstStyle/>
          <a:p>
            <a:pPr marL="514350" indent="-514350">
              <a:buFont typeface="+mj-ea"/>
              <a:buAutoNum type="ea1ChtPeriod" startAt="2"/>
            </a:pPr>
            <a:r>
              <a:rPr lang="zh-TW" altLang="en-US" sz="3200" b="1" dirty="0" smtClean="0">
                <a:latin typeface="微軟正黑體" panose="020B0604030504040204" pitchFamily="34" charset="-120"/>
                <a:ea typeface="微軟正黑體" panose="020B0604030504040204" pitchFamily="34" charset="-120"/>
              </a:rPr>
              <a:t>受託</a:t>
            </a:r>
            <a:r>
              <a:rPr lang="zh-TW" altLang="en-US" sz="3200" b="1" dirty="0">
                <a:latin typeface="微軟正黑體" panose="020B0604030504040204" pitchFamily="34" charset="-120"/>
                <a:ea typeface="微軟正黑體" panose="020B0604030504040204" pitchFamily="34" charset="-120"/>
              </a:rPr>
              <a:t>者應配置充足且經適當之資格訓練、擁有資通安全</a:t>
            </a:r>
            <a:r>
              <a:rPr lang="zh-TW" altLang="en-US" sz="3200" b="1" dirty="0">
                <a:solidFill>
                  <a:srgbClr val="C00000"/>
                </a:solidFill>
                <a:latin typeface="微軟正黑體" panose="020B0604030504040204" pitchFamily="34" charset="-120"/>
                <a:ea typeface="微軟正黑體" panose="020B0604030504040204" pitchFamily="34" charset="-120"/>
              </a:rPr>
              <a:t>專業證照</a:t>
            </a:r>
            <a:r>
              <a:rPr lang="zh-TW" altLang="en-US" sz="3200" b="1" dirty="0">
                <a:latin typeface="微軟正黑體" panose="020B0604030504040204" pitchFamily="34" charset="-120"/>
                <a:ea typeface="微軟正黑體" panose="020B0604030504040204" pitchFamily="34" charset="-120"/>
              </a:rPr>
              <a:t>或</a:t>
            </a:r>
            <a:r>
              <a:rPr lang="zh-TW" altLang="en-US" sz="3200" b="1" dirty="0" smtClean="0">
                <a:solidFill>
                  <a:srgbClr val="C00000"/>
                </a:solidFill>
                <a:latin typeface="微軟正黑體" panose="020B0604030504040204" pitchFamily="34" charset="-120"/>
                <a:ea typeface="微軟正黑體" panose="020B0604030504040204" pitchFamily="34" charset="-120"/>
              </a:rPr>
              <a:t>具有</a:t>
            </a:r>
            <a:r>
              <a:rPr lang="zh-TW" altLang="en-US" sz="3200" b="1" dirty="0">
                <a:solidFill>
                  <a:srgbClr val="C00000"/>
                </a:solidFill>
                <a:latin typeface="微軟正黑體" panose="020B0604030504040204" pitchFamily="34" charset="-120"/>
                <a:ea typeface="微軟正黑體" panose="020B0604030504040204" pitchFamily="34" charset="-120"/>
              </a:rPr>
              <a:t>類似業務經驗之資通安全專業人員</a:t>
            </a:r>
            <a:r>
              <a:rPr lang="zh-TW" altLang="en-US" sz="3200" b="1" dirty="0" smtClean="0">
                <a:latin typeface="微軟正黑體" panose="020B0604030504040204" pitchFamily="34" charset="-120"/>
                <a:ea typeface="微軟正黑體" panose="020B0604030504040204" pitchFamily="34" charset="-120"/>
              </a:rPr>
              <a:t>。</a:t>
            </a:r>
            <a:endParaRPr lang="en-US" altLang="zh-TW" sz="3200" b="1" dirty="0" smtClean="0">
              <a:latin typeface="微軟正黑體" panose="020B0604030504040204" pitchFamily="34" charset="-120"/>
              <a:ea typeface="微軟正黑體" panose="020B0604030504040204" pitchFamily="34" charset="-120"/>
            </a:endParaRPr>
          </a:p>
        </p:txBody>
      </p:sp>
      <p:sp>
        <p:nvSpPr>
          <p:cNvPr id="3" name="矩形 2"/>
          <p:cNvSpPr/>
          <p:nvPr/>
        </p:nvSpPr>
        <p:spPr>
          <a:xfrm>
            <a:off x="6096000" y="4710193"/>
            <a:ext cx="4749673" cy="181588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r>
              <a:rPr lang="zh-TW" altLang="en-US" sz="2800" dirty="0" smtClean="0">
                <a:latin typeface="微軟正黑體" panose="020B0604030504040204" pitchFamily="34" charset="-120"/>
                <a:ea typeface="微軟正黑體" panose="020B0604030504040204" pitchFamily="34" charset="-120"/>
              </a:rPr>
              <a:t>可請委外廠商之開發人員提供其過往建置系統時所被要求的資</a:t>
            </a:r>
            <a:r>
              <a:rPr lang="zh-TW" altLang="en-US" sz="2800" dirty="0">
                <a:latin typeface="微軟正黑體" panose="020B0604030504040204" pitchFamily="34" charset="-120"/>
                <a:ea typeface="微軟正黑體" panose="020B0604030504040204" pitchFamily="34" charset="-120"/>
              </a:rPr>
              <a:t>安</a:t>
            </a:r>
            <a:r>
              <a:rPr lang="zh-TW" altLang="en-US" sz="2800" dirty="0" smtClean="0">
                <a:latin typeface="微軟正黑體" panose="020B0604030504040204" pitchFamily="34" charset="-120"/>
                <a:ea typeface="微軟正黑體" panose="020B0604030504040204" pitchFamily="34" charset="-120"/>
              </a:rPr>
              <a:t>作為</a:t>
            </a:r>
            <a:r>
              <a:rPr lang="en-US" altLang="zh-TW" sz="2800" dirty="0" smtClean="0">
                <a:latin typeface="微軟正黑體" panose="020B0604030504040204" pitchFamily="34" charset="-120"/>
                <a:ea typeface="微軟正黑體" panose="020B0604030504040204" pitchFamily="34" charset="-120"/>
              </a:rPr>
              <a:t>(</a:t>
            </a:r>
            <a:r>
              <a:rPr lang="zh-TW" altLang="en-US" sz="2800" dirty="0" smtClean="0">
                <a:latin typeface="微軟正黑體" panose="020B0604030504040204" pitchFamily="34" charset="-120"/>
                <a:ea typeface="微軟正黑體" panose="020B0604030504040204" pitchFamily="34" charset="-120"/>
              </a:rPr>
              <a:t>例如：提供廠商通過資安檢測的證明</a:t>
            </a:r>
            <a:r>
              <a:rPr lang="en-US" altLang="zh-TW" sz="2800" dirty="0" smtClean="0">
                <a:latin typeface="微軟正黑體" panose="020B0604030504040204" pitchFamily="34" charset="-120"/>
                <a:ea typeface="微軟正黑體" panose="020B0604030504040204" pitchFamily="34" charset="-120"/>
              </a:rPr>
              <a:t>)</a:t>
            </a:r>
            <a:r>
              <a:rPr lang="zh-TW" altLang="en-US" sz="2800" dirty="0" smtClean="0">
                <a:latin typeface="微軟正黑體" panose="020B0604030504040204" pitchFamily="34" charset="-120"/>
                <a:ea typeface="微軟正黑體" panose="020B0604030504040204" pitchFamily="34" charset="-120"/>
              </a:rPr>
              <a:t>。</a:t>
            </a:r>
            <a:endParaRPr lang="en-US" altLang="zh-TW" sz="2800" dirty="0">
              <a:latin typeface="微軟正黑體" panose="020B0604030504040204" pitchFamily="34" charset="-120"/>
              <a:ea typeface="微軟正黑體" panose="020B0604030504040204" pitchFamily="34" charset="-120"/>
            </a:endParaRPr>
          </a:p>
        </p:txBody>
      </p:sp>
      <p:sp>
        <p:nvSpPr>
          <p:cNvPr id="6" name="向右箭號 5"/>
          <p:cNvSpPr/>
          <p:nvPr/>
        </p:nvSpPr>
        <p:spPr>
          <a:xfrm rot="5400000">
            <a:off x="6542944" y="4025599"/>
            <a:ext cx="533401" cy="455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向右箭號 8"/>
          <p:cNvSpPr/>
          <p:nvPr/>
        </p:nvSpPr>
        <p:spPr>
          <a:xfrm rot="5400000">
            <a:off x="1799494" y="4032903"/>
            <a:ext cx="533401" cy="455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p:cNvSpPr/>
          <p:nvPr/>
        </p:nvSpPr>
        <p:spPr>
          <a:xfrm>
            <a:off x="1193567" y="4710193"/>
            <a:ext cx="4063873" cy="954107"/>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r>
              <a:rPr lang="en-US" altLang="zh-TW" sz="2800" dirty="0" smtClean="0">
                <a:latin typeface="微軟正黑體" panose="020B0604030504040204" pitchFamily="34" charset="-120"/>
                <a:ea typeface="微軟正黑體" panose="020B0604030504040204" pitchFamily="34" charset="-120"/>
              </a:rPr>
              <a:t>ISO27001</a:t>
            </a:r>
            <a:r>
              <a:rPr lang="zh-TW" altLang="en-US" sz="2800" dirty="0" smtClean="0">
                <a:latin typeface="微軟正黑體" panose="020B0604030504040204" pitchFamily="34" charset="-120"/>
                <a:ea typeface="微軟正黑體" panose="020B0604030504040204" pitchFamily="34" charset="-120"/>
              </a:rPr>
              <a:t>主導稽核員、</a:t>
            </a:r>
            <a:r>
              <a:rPr lang="en-US" altLang="zh-TW" sz="2800" dirty="0" smtClean="0">
                <a:latin typeface="微軟正黑體" panose="020B0604030504040204" pitchFamily="34" charset="-120"/>
                <a:ea typeface="微軟正黑體" panose="020B0604030504040204" pitchFamily="34" charset="-120"/>
              </a:rPr>
              <a:t>CEH</a:t>
            </a:r>
            <a:r>
              <a:rPr lang="zh-TW" altLang="en-US" sz="2800" dirty="0" smtClean="0">
                <a:latin typeface="微軟正黑體" panose="020B0604030504040204" pitchFamily="34" charset="-120"/>
                <a:ea typeface="微軟正黑體" panose="020B0604030504040204" pitchFamily="34" charset="-120"/>
              </a:rPr>
              <a:t>、</a:t>
            </a:r>
            <a:r>
              <a:rPr lang="en-US" altLang="zh-TW" sz="2800" dirty="0" smtClean="0">
                <a:latin typeface="微軟正黑體" panose="020B0604030504040204" pitchFamily="34" charset="-120"/>
                <a:ea typeface="微軟正黑體" panose="020B0604030504040204" pitchFamily="34" charset="-120"/>
              </a:rPr>
              <a:t>CISSP</a:t>
            </a:r>
            <a:r>
              <a:rPr lang="zh-TW" altLang="en-US" sz="2800" dirty="0" smtClean="0">
                <a:latin typeface="微軟正黑體" panose="020B0604030504040204" pitchFamily="34" charset="-120"/>
                <a:ea typeface="微軟正黑體" panose="020B0604030504040204" pitchFamily="34" charset="-120"/>
              </a:rPr>
              <a:t>等</a:t>
            </a:r>
            <a:r>
              <a:rPr lang="zh-TW" altLang="en-US" sz="2800" dirty="0" smtClean="0">
                <a:latin typeface="微軟正黑體" panose="020B0604030504040204" pitchFamily="34" charset="-120"/>
                <a:ea typeface="微軟正黑體" panose="020B0604030504040204" pitchFamily="34" charset="-120"/>
              </a:rPr>
              <a:t>證照。</a:t>
            </a:r>
            <a:endParaRPr lang="en-US" altLang="zh-TW" sz="2800" dirty="0" smtClean="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6121800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資安法施行細則</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第四條</a:t>
            </a:r>
            <a:r>
              <a:rPr lang="en-US" altLang="zh-TW" b="1" dirty="0" smtClean="0">
                <a:latin typeface="微軟正黑體" panose="020B0604030504040204" pitchFamily="34" charset="-120"/>
                <a:ea typeface="微軟正黑體" panose="020B0604030504040204" pitchFamily="34" charset="-120"/>
              </a:rPr>
              <a:t>)</a:t>
            </a:r>
            <a:endParaRPr lang="zh-TW" altLang="en-US" b="1" dirty="0">
              <a:latin typeface="微軟正黑體" panose="020B0604030504040204" pitchFamily="34" charset="-120"/>
              <a:ea typeface="微軟正黑體" panose="020B0604030504040204" pitchFamily="34" charset="-120"/>
            </a:endParaRPr>
          </a:p>
        </p:txBody>
      </p:sp>
      <p:graphicFrame>
        <p:nvGraphicFramePr>
          <p:cNvPr id="8" name="表格 7"/>
          <p:cNvGraphicFramePr>
            <a:graphicFrameLocks noGrp="1"/>
          </p:cNvGraphicFramePr>
          <p:nvPr>
            <p:extLst>
              <p:ext uri="{D42A27DB-BD31-4B8C-83A1-F6EECF244321}">
                <p14:modId xmlns:p14="http://schemas.microsoft.com/office/powerpoint/2010/main" val="2952375309"/>
              </p:ext>
            </p:extLst>
          </p:nvPr>
        </p:nvGraphicFramePr>
        <p:xfrm>
          <a:off x="838200" y="1361719"/>
          <a:ext cx="10391775" cy="1554480"/>
        </p:xfrm>
        <a:graphic>
          <a:graphicData uri="http://schemas.openxmlformats.org/drawingml/2006/table">
            <a:tbl>
              <a:tblPr firstRow="1" bandRow="1">
                <a:tableStyleId>{5C22544A-7EE6-4342-B048-85BDC9FD1C3A}</a:tableStyleId>
              </a:tblPr>
              <a:tblGrid>
                <a:gridCol w="10391775">
                  <a:extLst>
                    <a:ext uri="{9D8B030D-6E8A-4147-A177-3AD203B41FA5}">
                      <a16:colId xmlns:a16="http://schemas.microsoft.com/office/drawing/2014/main" val="266097986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3200" b="0" i="0" kern="1200" dirty="0" smtClean="0">
                          <a:solidFill>
                            <a:schemeClr val="lt1"/>
                          </a:solidFill>
                          <a:effectLst/>
                          <a:latin typeface="微軟正黑體" panose="020B0604030504040204" pitchFamily="34" charset="-120"/>
                          <a:ea typeface="微軟正黑體" panose="020B0604030504040204" pitchFamily="34" charset="-120"/>
                          <a:cs typeface="+mn-cs"/>
                        </a:rPr>
                        <a:t>各機關依本法第九條規定委外辦理資通系統之建置、維運或資通服務之提供（以下簡稱受託業務），選任及監督受託者時，應注意下列事項：</a:t>
                      </a:r>
                      <a:endParaRPr lang="zh-TW" altLang="en-US" sz="3200" dirty="0" smtClean="0">
                        <a:latin typeface="微軟正黑體" panose="020B0604030504040204" pitchFamily="34" charset="-120"/>
                        <a:ea typeface="微軟正黑體" panose="020B0604030504040204" pitchFamily="34" charset="-120"/>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sp>
        <p:nvSpPr>
          <p:cNvPr id="7" name="內容版面配置區 4"/>
          <p:cNvSpPr>
            <a:spLocks noGrp="1"/>
          </p:cNvSpPr>
          <p:nvPr>
            <p:ph idx="1"/>
          </p:nvPr>
        </p:nvSpPr>
        <p:spPr>
          <a:xfrm>
            <a:off x="838200" y="3026500"/>
            <a:ext cx="10515600" cy="1468052"/>
          </a:xfrm>
        </p:spPr>
        <p:txBody>
          <a:bodyPr>
            <a:noAutofit/>
          </a:bodyPr>
          <a:lstStyle/>
          <a:p>
            <a:pPr marL="514350" indent="-514350">
              <a:buFont typeface="+mj-ea"/>
              <a:buAutoNum type="ea1ChtPeriod" startAt="3"/>
            </a:pPr>
            <a:r>
              <a:rPr lang="zh-TW" altLang="en-US" sz="3200" b="1" dirty="0" smtClean="0">
                <a:latin typeface="微軟正黑體" panose="020B0604030504040204" pitchFamily="34" charset="-120"/>
                <a:ea typeface="微軟正黑體" panose="020B0604030504040204" pitchFamily="34" charset="-120"/>
              </a:rPr>
              <a:t>受託</a:t>
            </a:r>
            <a:r>
              <a:rPr lang="zh-TW" altLang="en-US" sz="3200" b="1" dirty="0">
                <a:latin typeface="微軟正黑體" panose="020B0604030504040204" pitchFamily="34" charset="-120"/>
                <a:ea typeface="微軟正黑體" panose="020B0604030504040204" pitchFamily="34" charset="-120"/>
              </a:rPr>
              <a:t>者辦理受託業務</a:t>
            </a:r>
            <a:r>
              <a:rPr lang="zh-TW" altLang="en-US" sz="3200" b="1" dirty="0">
                <a:solidFill>
                  <a:srgbClr val="C00000"/>
                </a:solidFill>
                <a:latin typeface="微軟正黑體" panose="020B0604030504040204" pitchFamily="34" charset="-120"/>
                <a:ea typeface="微軟正黑體" panose="020B0604030504040204" pitchFamily="34" charset="-120"/>
              </a:rPr>
              <a:t>得否複委託</a:t>
            </a:r>
            <a:r>
              <a:rPr lang="zh-TW" altLang="en-US" sz="3200" b="1" dirty="0" smtClean="0">
                <a:latin typeface="微軟正黑體" panose="020B0604030504040204" pitchFamily="34" charset="-120"/>
                <a:ea typeface="微軟正黑體" panose="020B0604030504040204" pitchFamily="34" charset="-120"/>
              </a:rPr>
              <a:t>、</a:t>
            </a:r>
            <a:endParaRPr lang="en-US" altLang="zh-TW" sz="3200" b="1" dirty="0" smtClean="0">
              <a:latin typeface="微軟正黑體" panose="020B0604030504040204" pitchFamily="34" charset="-120"/>
              <a:ea typeface="微軟正黑體" panose="020B0604030504040204" pitchFamily="34" charset="-120"/>
            </a:endParaRPr>
          </a:p>
          <a:p>
            <a:pPr marL="457200" lvl="1" indent="0" algn="just">
              <a:buNone/>
            </a:pPr>
            <a:r>
              <a:rPr lang="zh-TW" altLang="en-US" sz="3200" b="1" dirty="0" smtClean="0">
                <a:latin typeface="微軟正黑體" panose="020B0604030504040204" pitchFamily="34" charset="-120"/>
                <a:ea typeface="微軟正黑體" panose="020B0604030504040204" pitchFamily="34" charset="-120"/>
              </a:rPr>
              <a:t>得</a:t>
            </a:r>
            <a:r>
              <a:rPr lang="zh-TW" altLang="en-US" sz="3200" b="1" dirty="0">
                <a:latin typeface="微軟正黑體" panose="020B0604030504040204" pitchFamily="34" charset="-120"/>
                <a:ea typeface="微軟正黑體" panose="020B0604030504040204" pitchFamily="34" charset="-120"/>
              </a:rPr>
              <a:t>複委託之範圍與對象</a:t>
            </a:r>
            <a:r>
              <a:rPr lang="zh-TW" altLang="en-US" sz="3200" b="1" dirty="0" smtClean="0">
                <a:latin typeface="微軟正黑體" panose="020B0604030504040204" pitchFamily="34" charset="-120"/>
                <a:ea typeface="微軟正黑體" panose="020B0604030504040204" pitchFamily="34" charset="-120"/>
              </a:rPr>
              <a:t>，及</a:t>
            </a:r>
            <a:r>
              <a:rPr lang="zh-TW" altLang="en-US" sz="3200" b="1" dirty="0">
                <a:solidFill>
                  <a:srgbClr val="C00000"/>
                </a:solidFill>
                <a:latin typeface="微軟正黑體" panose="020B0604030504040204" pitchFamily="34" charset="-120"/>
                <a:ea typeface="微軟正黑體" panose="020B0604030504040204" pitchFamily="34" charset="-120"/>
              </a:rPr>
              <a:t>複</a:t>
            </a:r>
            <a:r>
              <a:rPr lang="zh-TW" altLang="en-US" sz="3200" b="1" dirty="0" smtClean="0">
                <a:solidFill>
                  <a:srgbClr val="C00000"/>
                </a:solidFill>
                <a:latin typeface="微軟正黑體" panose="020B0604030504040204" pitchFamily="34" charset="-120"/>
                <a:ea typeface="微軟正黑體" panose="020B0604030504040204" pitchFamily="34" charset="-120"/>
              </a:rPr>
              <a:t>委託</a:t>
            </a:r>
            <a:endParaRPr lang="en-US" altLang="zh-TW" sz="3200" b="1" dirty="0" smtClean="0">
              <a:solidFill>
                <a:srgbClr val="C00000"/>
              </a:solidFill>
              <a:latin typeface="微軟正黑體" panose="020B0604030504040204" pitchFamily="34" charset="-120"/>
              <a:ea typeface="微軟正黑體" panose="020B0604030504040204" pitchFamily="34" charset="-120"/>
            </a:endParaRPr>
          </a:p>
          <a:p>
            <a:pPr marL="457200" lvl="1" indent="0" algn="just">
              <a:buNone/>
            </a:pPr>
            <a:r>
              <a:rPr lang="zh-TW" altLang="en-US" sz="3200" b="1" dirty="0" smtClean="0">
                <a:solidFill>
                  <a:srgbClr val="C00000"/>
                </a:solidFill>
                <a:latin typeface="微軟正黑體" panose="020B0604030504040204" pitchFamily="34" charset="-120"/>
                <a:ea typeface="微軟正黑體" panose="020B0604030504040204" pitchFamily="34" charset="-120"/>
              </a:rPr>
              <a:t>之</a:t>
            </a:r>
            <a:r>
              <a:rPr lang="zh-TW" altLang="en-US" sz="3200" b="1" dirty="0">
                <a:solidFill>
                  <a:srgbClr val="C00000"/>
                </a:solidFill>
                <a:latin typeface="微軟正黑體" panose="020B0604030504040204" pitchFamily="34" charset="-120"/>
                <a:ea typeface="微軟正黑體" panose="020B0604030504040204" pitchFamily="34" charset="-120"/>
              </a:rPr>
              <a:t>受託者</a:t>
            </a:r>
            <a:r>
              <a:rPr lang="zh-TW" altLang="en-US" sz="3200" b="1" dirty="0" smtClean="0">
                <a:solidFill>
                  <a:srgbClr val="C00000"/>
                </a:solidFill>
                <a:latin typeface="微軟正黑體" panose="020B0604030504040204" pitchFamily="34" charset="-120"/>
                <a:ea typeface="微軟正黑體" panose="020B0604030504040204" pitchFamily="34" charset="-120"/>
              </a:rPr>
              <a:t>應具備</a:t>
            </a:r>
            <a:r>
              <a:rPr lang="zh-TW" altLang="en-US" sz="3200" b="1" dirty="0">
                <a:solidFill>
                  <a:srgbClr val="C00000"/>
                </a:solidFill>
                <a:latin typeface="微軟正黑體" panose="020B0604030504040204" pitchFamily="34" charset="-120"/>
                <a:ea typeface="微軟正黑體" panose="020B0604030504040204" pitchFamily="34" charset="-120"/>
              </a:rPr>
              <a:t>之資通安全維護措施</a:t>
            </a:r>
            <a:r>
              <a:rPr lang="zh-TW" altLang="en-US" sz="3200" b="1" dirty="0" smtClean="0">
                <a:latin typeface="微軟正黑體" panose="020B0604030504040204" pitchFamily="34" charset="-120"/>
                <a:ea typeface="微軟正黑體" panose="020B0604030504040204" pitchFamily="34" charset="-120"/>
              </a:rPr>
              <a:t>。</a:t>
            </a:r>
            <a:endParaRPr lang="en-US" altLang="zh-TW" sz="3200" b="1" dirty="0" smtClean="0">
              <a:latin typeface="微軟正黑體" panose="020B0604030504040204" pitchFamily="34" charset="-120"/>
              <a:ea typeface="微軟正黑體" panose="020B0604030504040204" pitchFamily="34" charset="-120"/>
            </a:endParaRPr>
          </a:p>
        </p:txBody>
      </p:sp>
      <p:sp>
        <p:nvSpPr>
          <p:cNvPr id="3" name="文字方塊 2"/>
          <p:cNvSpPr txBox="1"/>
          <p:nvPr/>
        </p:nvSpPr>
        <p:spPr>
          <a:xfrm>
            <a:off x="8604791" y="2997323"/>
            <a:ext cx="3182697" cy="138499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zh-TW" altLang="en-US" sz="2800" dirty="0" smtClean="0">
                <a:latin typeface="微軟正黑體" panose="020B0604030504040204" pitchFamily="34" charset="-120"/>
                <a:ea typeface="微軟正黑體" panose="020B0604030504040204" pitchFamily="34" charset="-120"/>
              </a:rPr>
              <a:t>委</a:t>
            </a:r>
            <a:r>
              <a:rPr lang="zh-TW" altLang="en-US" sz="2800" dirty="0">
                <a:latin typeface="微軟正黑體" panose="020B0604030504040204" pitchFamily="34" charset="-120"/>
                <a:ea typeface="微軟正黑體" panose="020B0604030504040204" pitchFamily="34" charset="-120"/>
              </a:rPr>
              <a:t>外案是否能轉包應當由單位在購案時</a:t>
            </a:r>
            <a:r>
              <a:rPr lang="zh-TW" altLang="en-US" sz="2800" dirty="0" smtClean="0">
                <a:latin typeface="微軟正黑體" panose="020B0604030504040204" pitchFamily="34" charset="-120"/>
                <a:ea typeface="微軟正黑體" panose="020B0604030504040204" pitchFamily="34" charset="-120"/>
              </a:rPr>
              <a:t>決定。</a:t>
            </a:r>
            <a:endParaRPr lang="en-US" altLang="zh-TW" sz="2800" dirty="0">
              <a:latin typeface="微軟正黑體" panose="020B0604030504040204" pitchFamily="34" charset="-120"/>
              <a:ea typeface="微軟正黑體" panose="020B0604030504040204" pitchFamily="34" charset="-120"/>
            </a:endParaRPr>
          </a:p>
        </p:txBody>
      </p:sp>
      <p:sp>
        <p:nvSpPr>
          <p:cNvPr id="6" name="向下箭號 5"/>
          <p:cNvSpPr/>
          <p:nvPr/>
        </p:nvSpPr>
        <p:spPr>
          <a:xfrm>
            <a:off x="5503866" y="4535710"/>
            <a:ext cx="469282" cy="59558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p:cNvSpPr/>
          <p:nvPr/>
        </p:nvSpPr>
        <p:spPr>
          <a:xfrm>
            <a:off x="3448497" y="5167455"/>
            <a:ext cx="4580021" cy="138499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zh-TW" altLang="en-US" sz="2800" dirty="0" smtClean="0">
                <a:latin typeface="微軟正黑體" panose="020B0604030504040204" pitchFamily="34" charset="-120"/>
                <a:ea typeface="微軟正黑體" panose="020B0604030504040204" pitchFamily="34" charset="-120"/>
              </a:rPr>
              <a:t>轉</a:t>
            </a:r>
            <a:r>
              <a:rPr lang="zh-TW" altLang="en-US" sz="2800" dirty="0">
                <a:latin typeface="微軟正黑體" panose="020B0604030504040204" pitchFamily="34" charset="-120"/>
                <a:ea typeface="微軟正黑體" panose="020B0604030504040204" pitchFamily="34" charset="-120"/>
              </a:rPr>
              <a:t>包的廠商仍然需要依我們</a:t>
            </a:r>
            <a:r>
              <a:rPr lang="zh-TW" altLang="en-US" sz="2800" dirty="0" smtClean="0">
                <a:latin typeface="微軟正黑體" panose="020B0604030504040204" pitchFamily="34" charset="-120"/>
                <a:ea typeface="微軟正黑體" panose="020B0604030504040204" pitchFamily="34" charset="-120"/>
              </a:rPr>
              <a:t>的要求加以規範</a:t>
            </a:r>
            <a:r>
              <a:rPr lang="en-US" altLang="zh-TW" sz="2800" dirty="0" smtClean="0">
                <a:latin typeface="微軟正黑體" panose="020B0604030504040204" pitchFamily="34" charset="-120"/>
                <a:ea typeface="微軟正黑體" panose="020B0604030504040204" pitchFamily="34" charset="-120"/>
              </a:rPr>
              <a:t>(</a:t>
            </a:r>
            <a:r>
              <a:rPr lang="zh-TW" altLang="en-US" sz="2800" dirty="0" smtClean="0">
                <a:latin typeface="微軟正黑體" panose="020B0604030504040204" pitchFamily="34" charset="-120"/>
                <a:ea typeface="微軟正黑體" panose="020B0604030504040204" pitchFamily="34" charset="-120"/>
              </a:rPr>
              <a:t>應以本條文第一及第二款進行</a:t>
            </a:r>
            <a:r>
              <a:rPr lang="zh-TW" altLang="en-US" sz="2800" dirty="0">
                <a:latin typeface="微軟正黑體" panose="020B0604030504040204" pitchFamily="34" charset="-120"/>
                <a:ea typeface="微軟正黑體" panose="020B0604030504040204" pitchFamily="34" charset="-120"/>
              </a:rPr>
              <a:t>規範</a:t>
            </a:r>
            <a:r>
              <a:rPr lang="en-US" altLang="zh-TW" sz="2800" dirty="0">
                <a:latin typeface="微軟正黑體" panose="020B0604030504040204" pitchFamily="34" charset="-120"/>
                <a:ea typeface="微軟正黑體" panose="020B0604030504040204" pitchFamily="34" charset="-120"/>
              </a:rPr>
              <a:t>)</a:t>
            </a:r>
            <a:r>
              <a:rPr lang="zh-TW" altLang="en-US" sz="2800" dirty="0">
                <a:latin typeface="微軟正黑體" panose="020B0604030504040204" pitchFamily="34" charset="-120"/>
                <a:ea typeface="微軟正黑體" panose="020B0604030504040204" pitchFamily="34" charset="-120"/>
              </a:rPr>
              <a:t>。</a:t>
            </a:r>
            <a:endParaRPr lang="en-US" altLang="zh-TW" sz="2800" dirty="0">
              <a:latin typeface="微軟正黑體" panose="020B0604030504040204" pitchFamily="34" charset="-120"/>
              <a:ea typeface="微軟正黑體" panose="020B0604030504040204" pitchFamily="34" charset="-120"/>
            </a:endParaRPr>
          </a:p>
        </p:txBody>
      </p:sp>
      <p:sp>
        <p:nvSpPr>
          <p:cNvPr id="13" name="向下箭號 12"/>
          <p:cNvSpPr/>
          <p:nvPr/>
        </p:nvSpPr>
        <p:spPr>
          <a:xfrm rot="16200000">
            <a:off x="7936462" y="2829202"/>
            <a:ext cx="469282" cy="7937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419985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資安法施行細則</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第四條</a:t>
            </a:r>
            <a:r>
              <a:rPr lang="en-US" altLang="zh-TW" b="1" dirty="0" smtClean="0">
                <a:latin typeface="微軟正黑體" panose="020B0604030504040204" pitchFamily="34" charset="-120"/>
                <a:ea typeface="微軟正黑體" panose="020B0604030504040204" pitchFamily="34" charset="-120"/>
              </a:rPr>
              <a:t>)</a:t>
            </a:r>
            <a:endParaRPr lang="zh-TW" altLang="en-US" b="1" dirty="0">
              <a:latin typeface="微軟正黑體" panose="020B0604030504040204" pitchFamily="34" charset="-120"/>
              <a:ea typeface="微軟正黑體" panose="020B0604030504040204" pitchFamily="34" charset="-120"/>
            </a:endParaRPr>
          </a:p>
        </p:txBody>
      </p:sp>
      <p:graphicFrame>
        <p:nvGraphicFramePr>
          <p:cNvPr id="8" name="表格 7"/>
          <p:cNvGraphicFramePr>
            <a:graphicFrameLocks noGrp="1"/>
          </p:cNvGraphicFramePr>
          <p:nvPr>
            <p:extLst>
              <p:ext uri="{D42A27DB-BD31-4B8C-83A1-F6EECF244321}">
                <p14:modId xmlns:p14="http://schemas.microsoft.com/office/powerpoint/2010/main" val="2263726245"/>
              </p:ext>
            </p:extLst>
          </p:nvPr>
        </p:nvGraphicFramePr>
        <p:xfrm>
          <a:off x="838200" y="1361719"/>
          <a:ext cx="10391775" cy="1554480"/>
        </p:xfrm>
        <a:graphic>
          <a:graphicData uri="http://schemas.openxmlformats.org/drawingml/2006/table">
            <a:tbl>
              <a:tblPr firstRow="1" bandRow="1">
                <a:tableStyleId>{5C22544A-7EE6-4342-B048-85BDC9FD1C3A}</a:tableStyleId>
              </a:tblPr>
              <a:tblGrid>
                <a:gridCol w="10391775">
                  <a:extLst>
                    <a:ext uri="{9D8B030D-6E8A-4147-A177-3AD203B41FA5}">
                      <a16:colId xmlns:a16="http://schemas.microsoft.com/office/drawing/2014/main" val="266097986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3200" b="0" i="0" kern="1200" dirty="0" smtClean="0">
                          <a:solidFill>
                            <a:schemeClr val="lt1"/>
                          </a:solidFill>
                          <a:effectLst/>
                          <a:latin typeface="微軟正黑體" panose="020B0604030504040204" pitchFamily="34" charset="-120"/>
                          <a:ea typeface="微軟正黑體" panose="020B0604030504040204" pitchFamily="34" charset="-120"/>
                          <a:cs typeface="+mn-cs"/>
                        </a:rPr>
                        <a:t>各機關依本法第九條規定委外辦理資通系統之建置、維運或資通服務之提供（以下簡稱受託業務），選任及監督受託者時，應注意下列事項：</a:t>
                      </a:r>
                      <a:endParaRPr lang="zh-TW" altLang="en-US" sz="3200" dirty="0" smtClean="0">
                        <a:latin typeface="微軟正黑體" panose="020B0604030504040204" pitchFamily="34" charset="-120"/>
                        <a:ea typeface="微軟正黑體" panose="020B0604030504040204" pitchFamily="34" charset="-120"/>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sp>
        <p:nvSpPr>
          <p:cNvPr id="7" name="內容版面配置區 4"/>
          <p:cNvSpPr>
            <a:spLocks noGrp="1"/>
          </p:cNvSpPr>
          <p:nvPr>
            <p:ph idx="1"/>
          </p:nvPr>
        </p:nvSpPr>
        <p:spPr>
          <a:xfrm>
            <a:off x="776287" y="2940060"/>
            <a:ext cx="10515600" cy="1547834"/>
          </a:xfrm>
        </p:spPr>
        <p:txBody>
          <a:bodyPr>
            <a:normAutofit/>
          </a:bodyPr>
          <a:lstStyle/>
          <a:p>
            <a:pPr marL="514350" indent="-514350">
              <a:buFont typeface="+mj-ea"/>
              <a:buAutoNum type="ea1ChtPeriod" startAt="4"/>
            </a:pPr>
            <a:r>
              <a:rPr lang="zh-TW" altLang="en-US" sz="3200" b="1" dirty="0" smtClean="0">
                <a:latin typeface="微軟正黑體" panose="020B0604030504040204" pitchFamily="34" charset="-120"/>
                <a:ea typeface="微軟正黑體" panose="020B0604030504040204" pitchFamily="34" charset="-120"/>
              </a:rPr>
              <a:t>受託</a:t>
            </a:r>
            <a:r>
              <a:rPr lang="zh-TW" altLang="en-US" sz="3200" b="1" dirty="0">
                <a:latin typeface="微軟正黑體" panose="020B0604030504040204" pitchFamily="34" charset="-120"/>
                <a:ea typeface="微軟正黑體" panose="020B0604030504040204" pitchFamily="34" charset="-120"/>
              </a:rPr>
              <a:t>業務涉及國家機密者，執行受託業務之相關人員應接受</a:t>
            </a:r>
            <a:r>
              <a:rPr lang="zh-TW" altLang="en-US" sz="3200" b="1" dirty="0">
                <a:solidFill>
                  <a:srgbClr val="C00000"/>
                </a:solidFill>
                <a:latin typeface="微軟正黑體" panose="020B0604030504040204" pitchFamily="34" charset="-120"/>
                <a:ea typeface="微軟正黑體" panose="020B0604030504040204" pitchFamily="34" charset="-120"/>
              </a:rPr>
              <a:t>適任性</a:t>
            </a:r>
            <a:r>
              <a:rPr lang="zh-TW" altLang="en-US" sz="3200" b="1" dirty="0" smtClean="0">
                <a:solidFill>
                  <a:srgbClr val="C00000"/>
                </a:solidFill>
                <a:latin typeface="微軟正黑體" panose="020B0604030504040204" pitchFamily="34" charset="-120"/>
                <a:ea typeface="微軟正黑體" panose="020B0604030504040204" pitchFamily="34" charset="-120"/>
              </a:rPr>
              <a:t>查核</a:t>
            </a:r>
            <a:r>
              <a:rPr lang="zh-TW" altLang="en-US" sz="3200" b="1" dirty="0">
                <a:latin typeface="微軟正黑體" panose="020B0604030504040204" pitchFamily="34" charset="-120"/>
                <a:ea typeface="微軟正黑體" panose="020B0604030504040204" pitchFamily="34" charset="-120"/>
              </a:rPr>
              <a:t>，並依國家機密保護法之規定，管制其出境</a:t>
            </a:r>
            <a:r>
              <a:rPr lang="zh-TW" altLang="en-US" sz="3200" b="1" dirty="0" smtClean="0">
                <a:latin typeface="微軟正黑體" panose="020B0604030504040204" pitchFamily="34" charset="-120"/>
                <a:ea typeface="微軟正黑體" panose="020B0604030504040204" pitchFamily="34" charset="-120"/>
              </a:rPr>
              <a:t>。</a:t>
            </a:r>
            <a:endParaRPr lang="en-US" altLang="zh-TW" sz="3200" b="1" dirty="0" smtClean="0">
              <a:latin typeface="微軟正黑體" panose="020B0604030504040204" pitchFamily="34" charset="-120"/>
              <a:ea typeface="微軟正黑體" panose="020B0604030504040204" pitchFamily="34" charset="-120"/>
            </a:endParaRPr>
          </a:p>
        </p:txBody>
      </p:sp>
      <p:sp>
        <p:nvSpPr>
          <p:cNvPr id="3" name="矩形 2"/>
          <p:cNvSpPr/>
          <p:nvPr/>
        </p:nvSpPr>
        <p:spPr>
          <a:xfrm>
            <a:off x="6086877" y="4088042"/>
            <a:ext cx="5143098" cy="267765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zh-TW" altLang="en-US" sz="2800" dirty="0" smtClean="0">
                <a:latin typeface="微軟正黑體" panose="020B0604030504040204" pitchFamily="34" charset="-120"/>
                <a:ea typeface="微軟正黑體" panose="020B0604030504040204" pitchFamily="34" charset="-120"/>
              </a:rPr>
              <a:t>委託單位亦可設計</a:t>
            </a:r>
            <a:r>
              <a:rPr lang="zh-TW" altLang="en-US" sz="2800" dirty="0">
                <a:latin typeface="微軟正黑體" panose="020B0604030504040204" pitchFamily="34" charset="-120"/>
                <a:ea typeface="微軟正黑體" panose="020B0604030504040204" pitchFamily="34" charset="-120"/>
              </a:rPr>
              <a:t>相關</a:t>
            </a:r>
            <a:r>
              <a:rPr lang="zh-TW" altLang="en-US" sz="2800" b="1" dirty="0">
                <a:latin typeface="微軟正黑體" panose="020B0604030504040204" pitchFamily="34" charset="-120"/>
                <a:ea typeface="微軟正黑體" panose="020B0604030504040204" pitchFamily="34" charset="-120"/>
              </a:rPr>
              <a:t>切結書</a:t>
            </a:r>
            <a:r>
              <a:rPr lang="zh-TW" altLang="en-US" sz="2800" dirty="0">
                <a:latin typeface="微軟正黑體" panose="020B0604030504040204" pitchFamily="34" charset="-120"/>
                <a:ea typeface="微軟正黑體" panose="020B0604030504040204" pitchFamily="34" charset="-120"/>
              </a:rPr>
              <a:t>，切結書內容宜包含其是否受徒刑、未曾觸犯資安法相關規定、是否被褫奪公權、無肇事紀錄、國籍</a:t>
            </a:r>
            <a:r>
              <a:rPr lang="zh-TW" altLang="en-US" sz="2800" dirty="0" smtClean="0">
                <a:latin typeface="微軟正黑體" panose="020B0604030504040204" pitchFamily="34" charset="-120"/>
                <a:ea typeface="微軟正黑體" panose="020B0604030504040204" pitchFamily="34" charset="-120"/>
              </a:rPr>
              <a:t>限制</a:t>
            </a:r>
            <a:r>
              <a:rPr lang="en-US" altLang="zh-TW" sz="2800" dirty="0" smtClean="0">
                <a:latin typeface="微軟正黑體" panose="020B0604030504040204" pitchFamily="34" charset="-120"/>
                <a:ea typeface="微軟正黑體" panose="020B0604030504040204" pitchFamily="34" charset="-120"/>
              </a:rPr>
              <a:t>…</a:t>
            </a:r>
            <a:r>
              <a:rPr lang="zh-TW" altLang="en-US" sz="2800" dirty="0" smtClean="0">
                <a:latin typeface="微軟正黑體" panose="020B0604030504040204" pitchFamily="34" charset="-120"/>
                <a:ea typeface="微軟正黑體" panose="020B0604030504040204" pitchFamily="34" charset="-120"/>
              </a:rPr>
              <a:t>等</a:t>
            </a:r>
            <a:r>
              <a:rPr lang="zh-TW" altLang="en-US" sz="2800" dirty="0" smtClean="0">
                <a:latin typeface="微軟正黑體" panose="020B0604030504040204" pitchFamily="34" charset="-120"/>
                <a:ea typeface="微軟正黑體" panose="020B0604030504040204" pitchFamily="34" charset="-120"/>
              </a:rPr>
              <a:t>。計資中心會設計一個公版文件供大家參考。</a:t>
            </a:r>
            <a:endParaRPr lang="zh-TW" altLang="en-US" sz="2800" dirty="0">
              <a:latin typeface="微軟正黑體" panose="020B0604030504040204" pitchFamily="34" charset="-120"/>
              <a:ea typeface="微軟正黑體" panose="020B0604030504040204" pitchFamily="34" charset="-120"/>
            </a:endParaRPr>
          </a:p>
        </p:txBody>
      </p:sp>
      <p:sp>
        <p:nvSpPr>
          <p:cNvPr id="9" name="矩形 8"/>
          <p:cNvSpPr/>
          <p:nvPr/>
        </p:nvSpPr>
        <p:spPr>
          <a:xfrm>
            <a:off x="1063529" y="4487894"/>
            <a:ext cx="4500563" cy="181588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zh-TW" altLang="en-US" sz="2800" dirty="0" smtClean="0">
                <a:latin typeface="微軟正黑體" panose="020B0604030504040204" pitchFamily="34" charset="-120"/>
                <a:ea typeface="微軟正黑體" panose="020B0604030504040204" pitchFamily="34" charset="-120"/>
              </a:rPr>
              <a:t>如果經費許可或上級單位有要求時，應當對相關人員進行實際查核</a:t>
            </a:r>
            <a:r>
              <a:rPr lang="en-US" altLang="zh-TW" sz="2800" dirty="0" smtClean="0">
                <a:latin typeface="微軟正黑體" panose="020B0604030504040204" pitchFamily="34" charset="-120"/>
                <a:ea typeface="微軟正黑體" panose="020B0604030504040204" pitchFamily="34" charset="-120"/>
              </a:rPr>
              <a:t>(</a:t>
            </a:r>
            <a:r>
              <a:rPr lang="zh-TW" altLang="en-US" sz="2800" dirty="0" smtClean="0">
                <a:latin typeface="微軟正黑體" panose="020B0604030504040204" pitchFamily="34" charset="-120"/>
                <a:ea typeface="微軟正黑體" panose="020B0604030504040204" pitchFamily="34" charset="-120"/>
              </a:rPr>
              <a:t>例如：</a:t>
            </a:r>
            <a:r>
              <a:rPr lang="zh-TW" altLang="en-US" sz="2800" dirty="0" smtClean="0">
                <a:latin typeface="微軟正黑體" panose="020B0604030504040204" pitchFamily="34" charset="-120"/>
                <a:ea typeface="微軟正黑體" panose="020B0604030504040204" pitchFamily="34" charset="-120"/>
              </a:rPr>
              <a:t>徵信、或請其提供良民證</a:t>
            </a:r>
            <a:r>
              <a:rPr lang="en-US" altLang="zh-TW" sz="2800" dirty="0" smtClean="0">
                <a:latin typeface="微軟正黑體" panose="020B0604030504040204" pitchFamily="34" charset="-120"/>
                <a:ea typeface="微軟正黑體" panose="020B0604030504040204" pitchFamily="34" charset="-120"/>
              </a:rPr>
              <a:t>)</a:t>
            </a:r>
            <a:r>
              <a:rPr lang="zh-TW" altLang="en-US" sz="2800" dirty="0" smtClean="0">
                <a:latin typeface="微軟正黑體" panose="020B0604030504040204" pitchFamily="34" charset="-120"/>
                <a:ea typeface="微軟正黑體" panose="020B0604030504040204" pitchFamily="34" charset="-120"/>
              </a:rPr>
              <a:t>。</a:t>
            </a:r>
            <a:endParaRPr lang="zh-TW" altLang="en-US" sz="2800" dirty="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0989018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zh-TW" altLang="en-US" b="1" dirty="0" smtClean="0">
                <a:latin typeface="微軟正黑體" panose="020B0604030504040204" pitchFamily="34" charset="-120"/>
                <a:ea typeface="微軟正黑體" panose="020B0604030504040204" pitchFamily="34" charset="-120"/>
              </a:rPr>
              <a:t>資安法施行細則</a:t>
            </a:r>
            <a:r>
              <a:rPr lang="en-US" altLang="zh-TW" b="1" dirty="0" smtClean="0">
                <a:latin typeface="微軟正黑體" panose="020B0604030504040204" pitchFamily="34" charset="-120"/>
                <a:ea typeface="微軟正黑體" panose="020B0604030504040204" pitchFamily="34" charset="-120"/>
              </a:rPr>
              <a:t>(</a:t>
            </a:r>
            <a:r>
              <a:rPr lang="zh-TW" altLang="en-US" b="1" dirty="0" smtClean="0">
                <a:latin typeface="微軟正黑體" panose="020B0604030504040204" pitchFamily="34" charset="-120"/>
                <a:ea typeface="微軟正黑體" panose="020B0604030504040204" pitchFamily="34" charset="-120"/>
              </a:rPr>
              <a:t>第四條</a:t>
            </a:r>
            <a:r>
              <a:rPr lang="en-US" altLang="zh-TW" b="1" dirty="0" smtClean="0">
                <a:latin typeface="微軟正黑體" panose="020B0604030504040204" pitchFamily="34" charset="-120"/>
                <a:ea typeface="微軟正黑體" panose="020B0604030504040204" pitchFamily="34" charset="-120"/>
              </a:rPr>
              <a:t>)</a:t>
            </a:r>
            <a:endParaRPr lang="zh-TW" altLang="en-US" b="1" dirty="0">
              <a:latin typeface="微軟正黑體" panose="020B0604030504040204" pitchFamily="34" charset="-120"/>
              <a:ea typeface="微軟正黑體" panose="020B0604030504040204" pitchFamily="34" charset="-120"/>
            </a:endParaRPr>
          </a:p>
        </p:txBody>
      </p:sp>
      <p:graphicFrame>
        <p:nvGraphicFramePr>
          <p:cNvPr id="8" name="表格 7"/>
          <p:cNvGraphicFramePr>
            <a:graphicFrameLocks noGrp="1"/>
          </p:cNvGraphicFramePr>
          <p:nvPr>
            <p:extLst>
              <p:ext uri="{D42A27DB-BD31-4B8C-83A1-F6EECF244321}">
                <p14:modId xmlns:p14="http://schemas.microsoft.com/office/powerpoint/2010/main" val="1702390228"/>
              </p:ext>
            </p:extLst>
          </p:nvPr>
        </p:nvGraphicFramePr>
        <p:xfrm>
          <a:off x="838200" y="1361719"/>
          <a:ext cx="10391775" cy="822960"/>
        </p:xfrm>
        <a:graphic>
          <a:graphicData uri="http://schemas.openxmlformats.org/drawingml/2006/table">
            <a:tbl>
              <a:tblPr firstRow="1" bandRow="1">
                <a:tableStyleId>{5C22544A-7EE6-4342-B048-85BDC9FD1C3A}</a:tableStyleId>
              </a:tblPr>
              <a:tblGrid>
                <a:gridCol w="10391775">
                  <a:extLst>
                    <a:ext uri="{9D8B030D-6E8A-4147-A177-3AD203B41FA5}">
                      <a16:colId xmlns:a16="http://schemas.microsoft.com/office/drawing/2014/main" val="266097986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2400" b="0" i="0" kern="1200" dirty="0" smtClean="0">
                          <a:solidFill>
                            <a:schemeClr val="lt1"/>
                          </a:solidFill>
                          <a:effectLst/>
                          <a:latin typeface="微軟正黑體" panose="020B0604030504040204" pitchFamily="34" charset="-120"/>
                          <a:ea typeface="微軟正黑體" panose="020B0604030504040204" pitchFamily="34" charset="-120"/>
                          <a:cs typeface="+mn-cs"/>
                        </a:rPr>
                        <a:t>各機關依本法第九條規定委外辦理資通系統之建置、維運或資通服務之提</a:t>
                      </a:r>
                      <a:r>
                        <a:rPr lang="zh-TW" altLang="en-US" sz="2400" dirty="0" smtClean="0">
                          <a:latin typeface="微軟正黑體" panose="020B0604030504040204" pitchFamily="34" charset="-120"/>
                          <a:ea typeface="微軟正黑體" panose="020B0604030504040204" pitchFamily="34" charset="-120"/>
                        </a:rPr>
                        <a:t/>
                      </a:r>
                      <a:br>
                        <a:rPr lang="zh-TW" altLang="en-US" sz="2400" dirty="0" smtClean="0">
                          <a:latin typeface="微軟正黑體" panose="020B0604030504040204" pitchFamily="34" charset="-120"/>
                          <a:ea typeface="微軟正黑體" panose="020B0604030504040204" pitchFamily="34" charset="-120"/>
                        </a:rPr>
                      </a:br>
                      <a:r>
                        <a:rPr lang="zh-TW" altLang="en-US" sz="2400" b="0" i="0" kern="1200" dirty="0" smtClean="0">
                          <a:solidFill>
                            <a:schemeClr val="lt1"/>
                          </a:solidFill>
                          <a:effectLst/>
                          <a:latin typeface="微軟正黑體" panose="020B0604030504040204" pitchFamily="34" charset="-120"/>
                          <a:ea typeface="微軟正黑體" panose="020B0604030504040204" pitchFamily="34" charset="-120"/>
                          <a:cs typeface="+mn-cs"/>
                        </a:rPr>
                        <a:t>供（以下簡稱受託業務），選任及監督受託者時，應注意下列事項：</a:t>
                      </a:r>
                      <a:endParaRPr lang="zh-TW" altLang="en-US" sz="2400" dirty="0" smtClean="0">
                        <a:latin typeface="微軟正黑體" panose="020B0604030504040204" pitchFamily="34" charset="-120"/>
                        <a:ea typeface="微軟正黑體" panose="020B0604030504040204" pitchFamily="34" charset="-120"/>
                      </a:endParaRPr>
                    </a:p>
                  </a:txBody>
                  <a:tcPr anchor="ctr">
                    <a:solidFill>
                      <a:schemeClr val="accent1">
                        <a:lumMod val="75000"/>
                      </a:schemeClr>
                    </a:solidFill>
                  </a:tcPr>
                </a:tc>
                <a:extLst>
                  <a:ext uri="{0D108BD9-81ED-4DB2-BD59-A6C34878D82A}">
                    <a16:rowId xmlns:a16="http://schemas.microsoft.com/office/drawing/2014/main" val="708082047"/>
                  </a:ext>
                </a:extLst>
              </a:tr>
            </a:tbl>
          </a:graphicData>
        </a:graphic>
      </p:graphicFrame>
      <p:sp>
        <p:nvSpPr>
          <p:cNvPr id="7" name="內容版面配置區 4"/>
          <p:cNvSpPr>
            <a:spLocks noGrp="1"/>
          </p:cNvSpPr>
          <p:nvPr>
            <p:ph idx="1"/>
          </p:nvPr>
        </p:nvSpPr>
        <p:spPr>
          <a:xfrm>
            <a:off x="838200" y="2276297"/>
            <a:ext cx="5800725" cy="3025497"/>
          </a:xfrm>
        </p:spPr>
        <p:txBody>
          <a:bodyPr>
            <a:normAutofit lnSpcReduction="10000"/>
          </a:bodyPr>
          <a:lstStyle/>
          <a:p>
            <a:pPr marL="514350" indent="-514350" algn="just">
              <a:buFont typeface="+mj-ea"/>
              <a:buAutoNum type="ea1ChtPeriod" startAt="5"/>
            </a:pPr>
            <a:r>
              <a:rPr lang="zh-TW" altLang="en-US" sz="3200" b="1" dirty="0" smtClean="0">
                <a:latin typeface="微軟正黑體" panose="020B0604030504040204" pitchFamily="34" charset="-120"/>
                <a:ea typeface="微軟正黑體" panose="020B0604030504040204" pitchFamily="34" charset="-120"/>
              </a:rPr>
              <a:t>受託</a:t>
            </a:r>
            <a:r>
              <a:rPr lang="zh-TW" altLang="en-US" sz="3200" b="1" dirty="0">
                <a:latin typeface="微軟正黑體" panose="020B0604030504040204" pitchFamily="34" charset="-120"/>
                <a:ea typeface="微軟正黑體" panose="020B0604030504040204" pitchFamily="34" charset="-120"/>
              </a:rPr>
              <a:t>業務包括客製化資通系統開發者，受託者應提供該資通系統之</a:t>
            </a:r>
            <a:r>
              <a:rPr lang="zh-TW" altLang="en-US" sz="3200" b="1" dirty="0">
                <a:solidFill>
                  <a:srgbClr val="C00000"/>
                </a:solidFill>
                <a:latin typeface="微軟正黑體" panose="020B0604030504040204" pitchFamily="34" charset="-120"/>
                <a:ea typeface="微軟正黑體" panose="020B0604030504040204" pitchFamily="34" charset="-120"/>
              </a:rPr>
              <a:t>安全性檢測</a:t>
            </a:r>
            <a:r>
              <a:rPr lang="zh-TW" altLang="en-US" sz="3200" b="1" dirty="0" smtClean="0">
                <a:solidFill>
                  <a:srgbClr val="C00000"/>
                </a:solidFill>
                <a:latin typeface="微軟正黑體" panose="020B0604030504040204" pitchFamily="34" charset="-120"/>
                <a:ea typeface="微軟正黑體" panose="020B0604030504040204" pitchFamily="34" charset="-120"/>
              </a:rPr>
              <a:t>證明</a:t>
            </a:r>
            <a:r>
              <a:rPr lang="zh-TW" altLang="en-US" sz="3200" b="1" dirty="0" smtClean="0">
                <a:latin typeface="微軟正黑體" panose="020B0604030504040204" pitchFamily="34" charset="-120"/>
                <a:ea typeface="微軟正黑體" panose="020B0604030504040204" pitchFamily="34" charset="-120"/>
              </a:rPr>
              <a:t>；涉及</a:t>
            </a:r>
            <a:r>
              <a:rPr lang="zh-TW" altLang="en-US" sz="3200" b="1" dirty="0">
                <a:latin typeface="微軟正黑體" panose="020B0604030504040204" pitchFamily="34" charset="-120"/>
                <a:ea typeface="微軟正黑體" panose="020B0604030504040204" pitchFamily="34" charset="-120"/>
              </a:rPr>
              <a:t>利用非受託者自行開發之系統或資源者，並</a:t>
            </a:r>
            <a:r>
              <a:rPr lang="zh-TW" altLang="en-US" sz="3200" b="1" dirty="0">
                <a:solidFill>
                  <a:srgbClr val="C00000"/>
                </a:solidFill>
                <a:latin typeface="微軟正黑體" panose="020B0604030504040204" pitchFamily="34" charset="-120"/>
                <a:ea typeface="微軟正黑體" panose="020B0604030504040204" pitchFamily="34" charset="-120"/>
              </a:rPr>
              <a:t>應標示非自行開發之內容與其來源及提供授權證明</a:t>
            </a:r>
            <a:r>
              <a:rPr lang="zh-TW" altLang="en-US" sz="3200" b="1" dirty="0" smtClean="0">
                <a:latin typeface="微軟正黑體" panose="020B0604030504040204" pitchFamily="34" charset="-120"/>
                <a:ea typeface="微軟正黑體" panose="020B0604030504040204" pitchFamily="34" charset="-120"/>
              </a:rPr>
              <a:t>。</a:t>
            </a:r>
            <a:endParaRPr lang="en-US" altLang="zh-TW" sz="3200" b="1" dirty="0">
              <a:latin typeface="微軟正黑體" panose="020B0604030504040204" pitchFamily="34" charset="-120"/>
              <a:ea typeface="微軟正黑體" panose="020B0604030504040204" pitchFamily="34" charset="-120"/>
            </a:endParaRPr>
          </a:p>
        </p:txBody>
      </p:sp>
      <p:sp>
        <p:nvSpPr>
          <p:cNvPr id="3" name="矩形 2"/>
          <p:cNvSpPr/>
          <p:nvPr/>
        </p:nvSpPr>
        <p:spPr>
          <a:xfrm>
            <a:off x="7536251" y="2276297"/>
            <a:ext cx="4419600" cy="267765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r>
              <a:rPr lang="zh-TW" altLang="en-US" sz="2800" dirty="0" smtClean="0">
                <a:latin typeface="微軟正黑體" panose="020B0604030504040204" pitchFamily="34" charset="-120"/>
                <a:ea typeface="微軟正黑體" panose="020B0604030504040204" pitchFamily="34" charset="-120"/>
              </a:rPr>
              <a:t>應當</a:t>
            </a:r>
            <a:r>
              <a:rPr lang="zh-TW" altLang="en-US" sz="2800" dirty="0">
                <a:latin typeface="微軟正黑體" panose="020B0604030504040204" pitchFamily="34" charset="-120"/>
                <a:ea typeface="微軟正黑體" panose="020B0604030504040204" pitchFamily="34" charset="-120"/>
              </a:rPr>
              <a:t>在合約上訂定在驗收時，依個案放上如何進行安全性檢測的相關條文，例如：作業系統的版本、更新、事先進行弱掃、滲透測試或壓力測試</a:t>
            </a:r>
            <a:r>
              <a:rPr lang="en-US" altLang="zh-TW" sz="2800" dirty="0">
                <a:latin typeface="微軟正黑體" panose="020B0604030504040204" pitchFamily="34" charset="-120"/>
                <a:ea typeface="微軟正黑體" panose="020B0604030504040204" pitchFamily="34" charset="-120"/>
              </a:rPr>
              <a:t>…</a:t>
            </a:r>
            <a:r>
              <a:rPr lang="zh-TW" altLang="en-US" sz="2800" dirty="0">
                <a:latin typeface="微軟正黑體" panose="020B0604030504040204" pitchFamily="34" charset="-120"/>
                <a:ea typeface="微軟正黑體" panose="020B0604030504040204" pitchFamily="34" charset="-120"/>
              </a:rPr>
              <a:t>等。</a:t>
            </a:r>
            <a:endParaRPr lang="en-US" altLang="zh-TW" sz="2800" dirty="0">
              <a:latin typeface="微軟正黑體" panose="020B0604030504040204" pitchFamily="34" charset="-120"/>
              <a:ea typeface="微軟正黑體" panose="020B0604030504040204" pitchFamily="34" charset="-120"/>
            </a:endParaRPr>
          </a:p>
        </p:txBody>
      </p:sp>
      <p:sp>
        <p:nvSpPr>
          <p:cNvPr id="4" name="矩形 3"/>
          <p:cNvSpPr/>
          <p:nvPr/>
        </p:nvSpPr>
        <p:spPr>
          <a:xfrm>
            <a:off x="2024062" y="5756562"/>
            <a:ext cx="5239380" cy="954107"/>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r>
              <a:rPr lang="zh-TW" altLang="en-US" sz="2800" dirty="0">
                <a:latin typeface="微軟正黑體" panose="020B0604030504040204" pitchFamily="34" charset="-120"/>
                <a:ea typeface="微軟正黑體" panose="020B0604030504040204" pitchFamily="34" charset="-120"/>
              </a:rPr>
              <a:t>非自行開發的來源及授權講清楚也應當在驗收時提供。</a:t>
            </a:r>
          </a:p>
        </p:txBody>
      </p:sp>
      <p:sp>
        <p:nvSpPr>
          <p:cNvPr id="9" name="向下箭號 8"/>
          <p:cNvSpPr/>
          <p:nvPr/>
        </p:nvSpPr>
        <p:spPr>
          <a:xfrm rot="16200000">
            <a:off x="6931821" y="2974886"/>
            <a:ext cx="463629" cy="46918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向下箭號 10"/>
          <p:cNvSpPr/>
          <p:nvPr/>
        </p:nvSpPr>
        <p:spPr>
          <a:xfrm>
            <a:off x="3113955" y="5042598"/>
            <a:ext cx="624607" cy="5931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3835977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標題 3"/>
          <p:cNvSpPr>
            <a:spLocks noGrp="1"/>
          </p:cNvSpPr>
          <p:nvPr>
            <p:ph type="title"/>
          </p:nvPr>
        </p:nvSpPr>
        <p:spPr/>
        <p:txBody>
          <a:bodyPr>
            <a:normAutofit/>
          </a:bodyPr>
          <a:lstStyle/>
          <a:p>
            <a:r>
              <a:rPr lang="zh-TW" altLang="en-US" sz="4000" b="1" dirty="0" smtClean="0">
                <a:latin typeface="微軟正黑體" panose="020B0604030504040204" pitchFamily="34" charset="-120"/>
                <a:ea typeface="微軟正黑體" panose="020B0604030504040204" pitchFamily="34" charset="-120"/>
              </a:rPr>
              <a:t>公務機關所屬人員資通安全事項獎懲辦法</a:t>
            </a:r>
            <a:endParaRPr lang="zh-TW" altLang="en-US" sz="4000" b="1" dirty="0">
              <a:latin typeface="微軟正黑體" panose="020B0604030504040204" pitchFamily="34" charset="-120"/>
              <a:ea typeface="微軟正黑體" panose="020B0604030504040204" pitchFamily="34" charset="-120"/>
            </a:endParaRPr>
          </a:p>
        </p:txBody>
      </p:sp>
      <p:sp>
        <p:nvSpPr>
          <p:cNvPr id="5" name="文字版面配置區 4"/>
          <p:cNvSpPr>
            <a:spLocks noGrp="1"/>
          </p:cNvSpPr>
          <p:nvPr>
            <p:ph type="body" idx="1"/>
          </p:nvPr>
        </p:nvSpPr>
        <p:spPr>
          <a:xfrm>
            <a:off x="839787" y="1278732"/>
            <a:ext cx="10823126" cy="823912"/>
          </a:xfrm>
          <a:solidFill>
            <a:srgbClr val="FFC000"/>
          </a:solidFill>
        </p:spPr>
        <p:style>
          <a:lnRef idx="2">
            <a:schemeClr val="dk1"/>
          </a:lnRef>
          <a:fillRef idx="1">
            <a:schemeClr val="lt1"/>
          </a:fillRef>
          <a:effectRef idx="0">
            <a:schemeClr val="dk1"/>
          </a:effectRef>
          <a:fontRef idx="minor">
            <a:schemeClr val="dk1"/>
          </a:fontRef>
        </p:style>
        <p:txBody>
          <a:bodyPr>
            <a:normAutofit/>
          </a:bodyPr>
          <a:lstStyle/>
          <a:p>
            <a:pPr algn="ctr"/>
            <a:r>
              <a:rPr lang="zh-TW" altLang="en-US" sz="3600" dirty="0" smtClean="0">
                <a:latin typeface="微軟正黑體" panose="020B0604030504040204" pitchFamily="34" charset="-120"/>
                <a:ea typeface="微軟正黑體" panose="020B0604030504040204" pitchFamily="34" charset="-120"/>
              </a:rPr>
              <a:t>獎勵項目</a:t>
            </a:r>
            <a:endParaRPr lang="zh-TW" altLang="en-US" sz="3600" dirty="0">
              <a:latin typeface="微軟正黑體" panose="020B0604030504040204" pitchFamily="34" charset="-120"/>
              <a:ea typeface="微軟正黑體" panose="020B0604030504040204" pitchFamily="34" charset="-120"/>
            </a:endParaRPr>
          </a:p>
        </p:txBody>
      </p:sp>
      <p:sp>
        <p:nvSpPr>
          <p:cNvPr id="6" name="內容版面配置區 5"/>
          <p:cNvSpPr>
            <a:spLocks noGrp="1"/>
          </p:cNvSpPr>
          <p:nvPr>
            <p:ph sz="half" idx="2"/>
          </p:nvPr>
        </p:nvSpPr>
        <p:spPr>
          <a:xfrm>
            <a:off x="839787" y="2102644"/>
            <a:ext cx="10823126" cy="4279106"/>
          </a:xfrm>
        </p:spPr>
        <p:style>
          <a:lnRef idx="2">
            <a:schemeClr val="dk1"/>
          </a:lnRef>
          <a:fillRef idx="1">
            <a:schemeClr val="lt1"/>
          </a:fillRef>
          <a:effectRef idx="0">
            <a:schemeClr val="dk1"/>
          </a:effectRef>
          <a:fontRef idx="minor">
            <a:schemeClr val="dk1"/>
          </a:fontRef>
        </p:style>
        <p:txBody>
          <a:bodyPr>
            <a:normAutofit fontScale="32500" lnSpcReduction="20000"/>
          </a:bodyPr>
          <a:lstStyle/>
          <a:p>
            <a:pPr>
              <a:lnSpc>
                <a:spcPct val="120000"/>
              </a:lnSpc>
            </a:pPr>
            <a:r>
              <a:rPr lang="zh-TW" altLang="en-US" sz="8000" dirty="0" smtClean="0">
                <a:latin typeface="微軟正黑體" panose="020B0604030504040204" pitchFamily="34" charset="-120"/>
                <a:ea typeface="微軟正黑體" panose="020B0604030504040204" pitchFamily="34" charset="-120"/>
              </a:rPr>
              <a:t>訂定、修正及實施資通安全維護計畫，績效優良。</a:t>
            </a:r>
          </a:p>
          <a:p>
            <a:pPr>
              <a:lnSpc>
                <a:spcPct val="120000"/>
              </a:lnSpc>
            </a:pPr>
            <a:r>
              <a:rPr lang="zh-TW" altLang="en-US" sz="8000" dirty="0" smtClean="0">
                <a:latin typeface="微軟正黑體" panose="020B0604030504040204" pitchFamily="34" charset="-120"/>
                <a:ea typeface="微軟正黑體" panose="020B0604030504040204" pitchFamily="34" charset="-120"/>
              </a:rPr>
              <a:t>稽核所屬或辦理資通安全演練作業，績效優良。</a:t>
            </a:r>
          </a:p>
          <a:p>
            <a:pPr>
              <a:lnSpc>
                <a:spcPct val="120000"/>
              </a:lnSpc>
            </a:pPr>
            <a:r>
              <a:rPr lang="zh-TW" altLang="en-US" sz="8000" dirty="0" smtClean="0">
                <a:latin typeface="微軟正黑體" panose="020B0604030504040204" pitchFamily="34" charset="-120"/>
                <a:ea typeface="微軟正黑體" panose="020B0604030504040204" pitchFamily="34" charset="-120"/>
              </a:rPr>
              <a:t>配合</a:t>
            </a:r>
            <a:r>
              <a:rPr lang="zh-TW" altLang="en-US" sz="8000" dirty="0" smtClean="0">
                <a:latin typeface="微軟正黑體" panose="020B0604030504040204" pitchFamily="34" charset="-120"/>
                <a:ea typeface="微軟正黑體" panose="020B0604030504040204" pitchFamily="34" charset="-120"/>
              </a:rPr>
              <a:t>主管機關、上級或監督機關辦理稽核或資通安全演練作業，經評定績效優良。</a:t>
            </a:r>
          </a:p>
          <a:p>
            <a:pPr>
              <a:lnSpc>
                <a:spcPct val="120000"/>
              </a:lnSpc>
            </a:pPr>
            <a:r>
              <a:rPr lang="zh-TW" altLang="en-US" sz="8000" dirty="0" smtClean="0">
                <a:latin typeface="微軟正黑體" panose="020B0604030504040204" pitchFamily="34" charset="-120"/>
                <a:ea typeface="微軟正黑體" panose="020B0604030504040204" pitchFamily="34" charset="-120"/>
              </a:rPr>
              <a:t>積極查察資通安全維護之異狀，即時發現重大資通安全事件，並辦理通報及應變，防止其損害擴大。</a:t>
            </a:r>
          </a:p>
          <a:p>
            <a:pPr>
              <a:lnSpc>
                <a:spcPct val="120000"/>
              </a:lnSpc>
            </a:pPr>
            <a:r>
              <a:rPr lang="zh-TW" altLang="en-US" sz="8000" dirty="0" smtClean="0">
                <a:latin typeface="微軟正黑體" panose="020B0604030504040204" pitchFamily="34" charset="-120"/>
                <a:ea typeface="微軟正黑體" panose="020B0604030504040204" pitchFamily="34" charset="-120"/>
              </a:rPr>
              <a:t>辦理</a:t>
            </a:r>
            <a:r>
              <a:rPr lang="zh-TW" altLang="en-US" sz="8000" dirty="0" smtClean="0">
                <a:latin typeface="微軟正黑體" panose="020B0604030504040204" pitchFamily="34" charset="-120"/>
                <a:ea typeface="微軟正黑體" panose="020B0604030504040204" pitchFamily="34" charset="-120"/>
              </a:rPr>
              <a:t>其他資通安全業務有具體功績。</a:t>
            </a:r>
            <a:endParaRPr lang="en-US" altLang="zh-TW" sz="8000" dirty="0" smtClean="0">
              <a:latin typeface="微軟正黑體" panose="020B0604030504040204" pitchFamily="34" charset="-120"/>
              <a:ea typeface="微軟正黑體" panose="020B0604030504040204" pitchFamily="34" charset="-120"/>
            </a:endParaRPr>
          </a:p>
          <a:p>
            <a:pPr marL="0" indent="0">
              <a:lnSpc>
                <a:spcPct val="120000"/>
              </a:lnSpc>
              <a:buNone/>
            </a:pPr>
            <a:r>
              <a:rPr lang="en-US" altLang="zh-TW" sz="8000" dirty="0" smtClean="0">
                <a:latin typeface="微軟正黑體" panose="020B0604030504040204" pitchFamily="34" charset="-120"/>
                <a:ea typeface="微軟正黑體" panose="020B0604030504040204" pitchFamily="34" charset="-120"/>
              </a:rPr>
              <a:t>(</a:t>
            </a:r>
            <a:r>
              <a:rPr lang="zh-TW" altLang="en-US" sz="8000" dirty="0" smtClean="0">
                <a:latin typeface="微軟正黑體" panose="020B0604030504040204" pitchFamily="34" charset="-120"/>
                <a:ea typeface="微軟正黑體" panose="020B0604030504040204" pitchFamily="34" charset="-120"/>
              </a:rPr>
              <a:t>其餘可參考獎懲辦法第</a:t>
            </a:r>
            <a:r>
              <a:rPr lang="en-US" altLang="zh-TW" sz="8000" dirty="0" smtClean="0">
                <a:latin typeface="微軟正黑體" panose="020B0604030504040204" pitchFamily="34" charset="-120"/>
                <a:ea typeface="微軟正黑體" panose="020B0604030504040204" pitchFamily="34" charset="-120"/>
              </a:rPr>
              <a:t>3</a:t>
            </a:r>
            <a:r>
              <a:rPr lang="zh-TW" altLang="en-US" sz="8000" dirty="0" smtClean="0">
                <a:latin typeface="微軟正黑體" panose="020B0604030504040204" pitchFamily="34" charset="-120"/>
                <a:ea typeface="微軟正黑體" panose="020B0604030504040204" pitchFamily="34" charset="-120"/>
              </a:rPr>
              <a:t>條，共有</a:t>
            </a:r>
            <a:r>
              <a:rPr lang="en-US" altLang="zh-TW" sz="8000" dirty="0" smtClean="0">
                <a:latin typeface="微軟正黑體" panose="020B0604030504040204" pitchFamily="34" charset="-120"/>
                <a:ea typeface="微軟正黑體" panose="020B0604030504040204" pitchFamily="34" charset="-120"/>
              </a:rPr>
              <a:t>12</a:t>
            </a:r>
            <a:r>
              <a:rPr lang="zh-TW" altLang="en-US" sz="8000" dirty="0" smtClean="0">
                <a:latin typeface="微軟正黑體" panose="020B0604030504040204" pitchFamily="34" charset="-120"/>
                <a:ea typeface="微軟正黑體" panose="020B0604030504040204" pitchFamily="34" charset="-120"/>
              </a:rPr>
              <a:t>款事宜</a:t>
            </a:r>
            <a:r>
              <a:rPr lang="en-US" altLang="zh-TW" sz="8000" dirty="0" smtClean="0">
                <a:latin typeface="微軟正黑體" panose="020B0604030504040204" pitchFamily="34" charset="-120"/>
                <a:ea typeface="微軟正黑體" panose="020B0604030504040204" pitchFamily="34" charset="-120"/>
              </a:rPr>
              <a:t>)</a:t>
            </a:r>
          </a:p>
          <a:p>
            <a:endParaRPr lang="zh-TW" altLang="en-US" dirty="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27856009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標題 3"/>
          <p:cNvSpPr>
            <a:spLocks noGrp="1"/>
          </p:cNvSpPr>
          <p:nvPr>
            <p:ph type="title"/>
          </p:nvPr>
        </p:nvSpPr>
        <p:spPr/>
        <p:txBody>
          <a:bodyPr>
            <a:normAutofit/>
          </a:bodyPr>
          <a:lstStyle/>
          <a:p>
            <a:r>
              <a:rPr lang="zh-TW" altLang="en-US" sz="4000" b="1" dirty="0" smtClean="0">
                <a:latin typeface="微軟正黑體" panose="020B0604030504040204" pitchFamily="34" charset="-120"/>
                <a:ea typeface="微軟正黑體" panose="020B0604030504040204" pitchFamily="34" charset="-120"/>
              </a:rPr>
              <a:t>公務機關所屬人員資通安全事項獎懲辦法</a:t>
            </a:r>
            <a:endParaRPr lang="zh-TW" altLang="en-US" sz="4000" b="1" dirty="0">
              <a:latin typeface="微軟正黑體" panose="020B0604030504040204" pitchFamily="34" charset="-120"/>
              <a:ea typeface="微軟正黑體" panose="020B0604030504040204" pitchFamily="34" charset="-120"/>
            </a:endParaRPr>
          </a:p>
        </p:txBody>
      </p:sp>
      <p:sp>
        <p:nvSpPr>
          <p:cNvPr id="5" name="文字版面配置區 4"/>
          <p:cNvSpPr>
            <a:spLocks noGrp="1"/>
          </p:cNvSpPr>
          <p:nvPr>
            <p:ph type="body" idx="1"/>
          </p:nvPr>
        </p:nvSpPr>
        <p:spPr>
          <a:xfrm>
            <a:off x="839787" y="1278732"/>
            <a:ext cx="10823126" cy="823912"/>
          </a:xfrm>
          <a:solidFill>
            <a:srgbClr val="FF0000"/>
          </a:solidFill>
        </p:spPr>
        <p:style>
          <a:lnRef idx="2">
            <a:schemeClr val="dk1"/>
          </a:lnRef>
          <a:fillRef idx="1">
            <a:schemeClr val="lt1"/>
          </a:fillRef>
          <a:effectRef idx="0">
            <a:schemeClr val="dk1"/>
          </a:effectRef>
          <a:fontRef idx="minor">
            <a:schemeClr val="dk1"/>
          </a:fontRef>
        </p:style>
        <p:txBody>
          <a:bodyPr>
            <a:normAutofit/>
          </a:bodyPr>
          <a:lstStyle/>
          <a:p>
            <a:pPr algn="ctr"/>
            <a:r>
              <a:rPr lang="zh-TW" altLang="en-US" sz="3600" dirty="0">
                <a:latin typeface="微軟正黑體" panose="020B0604030504040204" pitchFamily="34" charset="-120"/>
                <a:ea typeface="微軟正黑體" panose="020B0604030504040204" pitchFamily="34" charset="-120"/>
              </a:rPr>
              <a:t>懲處</a:t>
            </a:r>
            <a:r>
              <a:rPr lang="zh-TW" altLang="en-US" sz="3600" dirty="0" smtClean="0">
                <a:latin typeface="微軟正黑體" panose="020B0604030504040204" pitchFamily="34" charset="-120"/>
                <a:ea typeface="微軟正黑體" panose="020B0604030504040204" pitchFamily="34" charset="-120"/>
              </a:rPr>
              <a:t>項目</a:t>
            </a:r>
            <a:endParaRPr lang="zh-TW" altLang="en-US" sz="3600" dirty="0">
              <a:latin typeface="微軟正黑體" panose="020B0604030504040204" pitchFamily="34" charset="-120"/>
              <a:ea typeface="微軟正黑體" panose="020B0604030504040204" pitchFamily="34" charset="-120"/>
            </a:endParaRPr>
          </a:p>
        </p:txBody>
      </p:sp>
      <p:sp>
        <p:nvSpPr>
          <p:cNvPr id="6" name="內容版面配置區 5"/>
          <p:cNvSpPr>
            <a:spLocks noGrp="1"/>
          </p:cNvSpPr>
          <p:nvPr>
            <p:ph sz="half" idx="2"/>
          </p:nvPr>
        </p:nvSpPr>
        <p:spPr>
          <a:xfrm>
            <a:off x="839787" y="2102644"/>
            <a:ext cx="10823126" cy="4279106"/>
          </a:xfrm>
        </p:spPr>
        <p:style>
          <a:lnRef idx="2">
            <a:schemeClr val="dk1"/>
          </a:lnRef>
          <a:fillRef idx="1">
            <a:schemeClr val="lt1"/>
          </a:fillRef>
          <a:effectRef idx="0">
            <a:schemeClr val="dk1"/>
          </a:effectRef>
          <a:fontRef idx="minor">
            <a:schemeClr val="dk1"/>
          </a:fontRef>
        </p:style>
        <p:txBody>
          <a:bodyPr>
            <a:noAutofit/>
          </a:bodyPr>
          <a:lstStyle/>
          <a:p>
            <a:pPr>
              <a:lnSpc>
                <a:spcPct val="120000"/>
              </a:lnSpc>
            </a:pPr>
            <a:r>
              <a:rPr lang="zh-TW" altLang="en-US" sz="2600" dirty="0">
                <a:solidFill>
                  <a:srgbClr val="FF0000"/>
                </a:solidFill>
                <a:latin typeface="微軟正黑體" panose="020B0604030504040204" pitchFamily="34" charset="-120"/>
                <a:ea typeface="微軟正黑體" panose="020B0604030504040204" pitchFamily="34" charset="-120"/>
              </a:rPr>
              <a:t>未</a:t>
            </a:r>
            <a:r>
              <a:rPr lang="zh-TW" altLang="en-US" sz="2600" dirty="0">
                <a:latin typeface="微軟正黑體" panose="020B0604030504040204" pitchFamily="34" charset="-120"/>
                <a:ea typeface="微軟正黑體" panose="020B0604030504040204" pitchFamily="34" charset="-120"/>
              </a:rPr>
              <a:t>依本法、本法授權訂定之法規或機關內部規範</a:t>
            </a:r>
            <a:r>
              <a:rPr lang="zh-TW" altLang="en-US" sz="2600" dirty="0">
                <a:solidFill>
                  <a:srgbClr val="FF0000"/>
                </a:solidFill>
                <a:latin typeface="微軟正黑體" panose="020B0604030504040204" pitchFamily="34" charset="-120"/>
                <a:ea typeface="微軟正黑體" panose="020B0604030504040204" pitchFamily="34" charset="-120"/>
              </a:rPr>
              <a:t>辦理資通安全管理事項</a:t>
            </a:r>
            <a:r>
              <a:rPr lang="zh-TW" altLang="en-US" sz="2600" dirty="0">
                <a:latin typeface="微軟正黑體" panose="020B0604030504040204" pitchFamily="34" charset="-120"/>
                <a:ea typeface="微軟正黑體" panose="020B0604030504040204" pitchFamily="34" charset="-120"/>
              </a:rPr>
              <a:t>。</a:t>
            </a:r>
            <a:endParaRPr lang="zh-TW" altLang="en-US" sz="2600" dirty="0">
              <a:solidFill>
                <a:srgbClr val="FF0000"/>
              </a:solidFill>
              <a:latin typeface="微軟正黑體" panose="020B0604030504040204" pitchFamily="34" charset="-120"/>
              <a:ea typeface="微軟正黑體" panose="020B0604030504040204" pitchFamily="34" charset="-120"/>
            </a:endParaRPr>
          </a:p>
          <a:p>
            <a:pPr>
              <a:lnSpc>
                <a:spcPct val="120000"/>
              </a:lnSpc>
            </a:pPr>
            <a:r>
              <a:rPr lang="en-US" altLang="zh-TW" sz="2600" dirty="0">
                <a:latin typeface="微軟正黑體" panose="020B0604030504040204" pitchFamily="34" charset="-120"/>
                <a:ea typeface="微軟正黑體" panose="020B0604030504040204" pitchFamily="34" charset="-120"/>
              </a:rPr>
              <a:t>(</a:t>
            </a:r>
            <a:r>
              <a:rPr lang="zh-TW" altLang="en-US" sz="2600" dirty="0">
                <a:latin typeface="微軟正黑體" panose="020B0604030504040204" pitchFamily="34" charset="-120"/>
                <a:ea typeface="微軟正黑體" panose="020B0604030504040204" pitchFamily="34" charset="-120"/>
              </a:rPr>
              <a:t>維護計畫、事件通報應變、稽核、情資分享</a:t>
            </a:r>
            <a:r>
              <a:rPr lang="en-US" altLang="zh-TW" sz="2600" dirty="0">
                <a:latin typeface="微軟正黑體" panose="020B0604030504040204" pitchFamily="34" charset="-120"/>
                <a:ea typeface="微軟正黑體" panose="020B0604030504040204" pitchFamily="34" charset="-120"/>
              </a:rPr>
              <a:t>)</a:t>
            </a:r>
            <a:r>
              <a:rPr lang="zh-TW" altLang="en-US" sz="2600" dirty="0">
                <a:latin typeface="微軟正黑體" panose="020B0604030504040204" pitchFamily="34" charset="-120"/>
                <a:ea typeface="微軟正黑體" panose="020B0604030504040204" pitchFamily="34" charset="-120"/>
              </a:rPr>
              <a:t>，情節重大。</a:t>
            </a:r>
          </a:p>
          <a:p>
            <a:pPr>
              <a:lnSpc>
                <a:spcPct val="120000"/>
              </a:lnSpc>
            </a:pPr>
            <a:r>
              <a:rPr lang="zh-TW" altLang="en-US" sz="2600" dirty="0">
                <a:latin typeface="微軟正黑體" panose="020B0604030504040204" pitchFamily="34" charset="-120"/>
                <a:ea typeface="微軟正黑體" panose="020B0604030504040204" pitchFamily="34" charset="-120"/>
              </a:rPr>
              <a:t>辦理資通安全業務經主管機關、上級或監督機關評定績效不良，</a:t>
            </a:r>
            <a:r>
              <a:rPr lang="zh-TW" altLang="en-US" sz="2600" dirty="0">
                <a:solidFill>
                  <a:srgbClr val="FF0000"/>
                </a:solidFill>
                <a:latin typeface="微軟正黑體" panose="020B0604030504040204" pitchFamily="34" charset="-120"/>
                <a:ea typeface="微軟正黑體" panose="020B0604030504040204" pitchFamily="34" charset="-120"/>
              </a:rPr>
              <a:t>經疏導無效，情節重大</a:t>
            </a:r>
            <a:r>
              <a:rPr lang="zh-TW" altLang="en-US" sz="2600" dirty="0">
                <a:latin typeface="微軟正黑體" panose="020B0604030504040204" pitchFamily="34" charset="-120"/>
                <a:ea typeface="微軟正黑體" panose="020B0604030504040204" pitchFamily="34" charset="-120"/>
              </a:rPr>
              <a:t>。</a:t>
            </a:r>
          </a:p>
          <a:p>
            <a:pPr>
              <a:lnSpc>
                <a:spcPct val="120000"/>
              </a:lnSpc>
            </a:pPr>
            <a:r>
              <a:rPr lang="zh-TW" altLang="en-US" sz="2600" dirty="0">
                <a:latin typeface="微軟正黑體" panose="020B0604030504040204" pitchFamily="34" charset="-120"/>
                <a:ea typeface="微軟正黑體" panose="020B0604030504040204" pitchFamily="34" charset="-120"/>
              </a:rPr>
              <a:t>其他違反本法、本法授權訂定之法規或機關內部規範之行為，</a:t>
            </a:r>
            <a:r>
              <a:rPr lang="zh-TW" altLang="en-US" sz="2600" dirty="0">
                <a:solidFill>
                  <a:srgbClr val="FF0000"/>
                </a:solidFill>
                <a:latin typeface="微軟正黑體" panose="020B0604030504040204" pitchFamily="34" charset="-120"/>
                <a:ea typeface="微軟正黑體" panose="020B0604030504040204" pitchFamily="34" charset="-120"/>
              </a:rPr>
              <a:t>情節重大</a:t>
            </a:r>
            <a:r>
              <a:rPr lang="zh-TW" altLang="en-US" sz="2600" dirty="0">
                <a:latin typeface="微軟正黑體" panose="020B0604030504040204" pitchFamily="34" charset="-120"/>
                <a:ea typeface="微軟正黑體" panose="020B0604030504040204" pitchFamily="34" charset="-120"/>
              </a:rPr>
              <a:t>。</a:t>
            </a:r>
          </a:p>
          <a:p>
            <a:endParaRPr lang="zh-TW" altLang="en-US" dirty="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17286808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標題 8"/>
          <p:cNvSpPr>
            <a:spLocks noGrp="1"/>
          </p:cNvSpPr>
          <p:nvPr>
            <p:ph type="title"/>
          </p:nvPr>
        </p:nvSpPr>
        <p:spPr/>
        <p:txBody>
          <a:bodyPr>
            <a:normAutofit/>
          </a:bodyPr>
          <a:lstStyle/>
          <a:p>
            <a:r>
              <a:rPr lang="zh-TW" altLang="en-US" sz="4000" b="1" dirty="0"/>
              <a:t>行政院及所屬各機關行動化服務發展作業原則</a:t>
            </a:r>
          </a:p>
        </p:txBody>
      </p:sp>
      <p:sp>
        <p:nvSpPr>
          <p:cNvPr id="15" name="內容版面配置區 9"/>
          <p:cNvSpPr>
            <a:spLocks noGrp="1"/>
          </p:cNvSpPr>
          <p:nvPr>
            <p:ph sz="half" idx="4294967295"/>
          </p:nvPr>
        </p:nvSpPr>
        <p:spPr>
          <a:xfrm>
            <a:off x="561975" y="1973263"/>
            <a:ext cx="5610225" cy="4686300"/>
          </a:xfrm>
          <a:noFill/>
          <a:ln>
            <a:noFill/>
          </a:ln>
        </p:spPr>
        <p:style>
          <a:lnRef idx="0">
            <a:scrgbClr r="0" g="0" b="0"/>
          </a:lnRef>
          <a:fillRef idx="0">
            <a:scrgbClr r="0" g="0" b="0"/>
          </a:fillRef>
          <a:effectRef idx="0">
            <a:scrgbClr r="0" g="0" b="0"/>
          </a:effectRef>
          <a:fontRef idx="minor">
            <a:schemeClr val="dk1"/>
          </a:fontRef>
        </p:style>
        <p:txBody>
          <a:bodyPr>
            <a:normAutofit/>
          </a:bodyPr>
          <a:lstStyle/>
          <a:p>
            <a:pPr algn="just">
              <a:buFont typeface="Wingdings" panose="05000000000000000000" pitchFamily="2" charset="2"/>
              <a:buChar char="l"/>
            </a:pPr>
            <a:r>
              <a:rPr lang="zh-TW" altLang="en-US" b="1" dirty="0" smtClean="0"/>
              <a:t>第二條：</a:t>
            </a:r>
            <a:r>
              <a:rPr lang="zh-TW" altLang="en-US" dirty="0" smtClean="0"/>
              <a:t>本作業原則適用對象為行政院及所屬各級機關（構）、</a:t>
            </a:r>
            <a:r>
              <a:rPr lang="zh-TW" altLang="en-US" b="1" dirty="0" smtClean="0">
                <a:solidFill>
                  <a:srgbClr val="C00000"/>
                </a:solidFill>
              </a:rPr>
              <a:t>國立學校</a:t>
            </a:r>
            <a:r>
              <a:rPr lang="zh-TW" altLang="en-US" dirty="0" smtClean="0"/>
              <a:t>及國營事業（以下統稱各機關）。</a:t>
            </a:r>
            <a:endParaRPr lang="en-US" altLang="zh-TW" dirty="0"/>
          </a:p>
          <a:p>
            <a:pPr algn="just">
              <a:buFont typeface="Wingdings" panose="05000000000000000000" pitchFamily="2" charset="2"/>
              <a:buChar char="l"/>
            </a:pPr>
            <a:r>
              <a:rPr lang="zh-TW" altLang="en-US" b="1" dirty="0" smtClean="0"/>
              <a:t>第十一條：</a:t>
            </a:r>
            <a:r>
              <a:rPr lang="zh-TW" altLang="en-US" dirty="0" smtClean="0"/>
              <a:t>各機關開發之行動化服務應符合個人資料保護法及行政院訂定之政府資通安全管理等相關規定，並</a:t>
            </a:r>
            <a:r>
              <a:rPr lang="zh-TW" altLang="en-US" b="1" dirty="0" smtClean="0">
                <a:solidFill>
                  <a:srgbClr val="C00000"/>
                </a:solidFill>
              </a:rPr>
              <a:t>通過經濟部工業局訂定行動化應用軟體之檢測項目</a:t>
            </a:r>
            <a:r>
              <a:rPr lang="zh-TW" altLang="en-US" dirty="0" smtClean="0"/>
              <a:t>，始得提供民眾下載使用。</a:t>
            </a:r>
            <a:endParaRPr lang="en-US" altLang="zh-TW" dirty="0"/>
          </a:p>
          <a:p>
            <a:pPr marL="0" indent="0" algn="just">
              <a:buNone/>
            </a:pPr>
            <a:endParaRPr lang="en-US" altLang="zh-TW" dirty="0" smtClean="0"/>
          </a:p>
        </p:txBody>
      </p:sp>
      <p:pic>
        <p:nvPicPr>
          <p:cNvPr id="8" name="圖片 7"/>
          <p:cNvPicPr>
            <a:picLocks noChangeAspect="1"/>
          </p:cNvPicPr>
          <p:nvPr/>
        </p:nvPicPr>
        <p:blipFill>
          <a:blip r:embed="rId3"/>
          <a:stretch>
            <a:fillRect/>
          </a:stretch>
        </p:blipFill>
        <p:spPr>
          <a:xfrm>
            <a:off x="6332474" y="1401646"/>
            <a:ext cx="5785975" cy="5332808"/>
          </a:xfrm>
          <a:prstGeom prst="rect">
            <a:avLst/>
          </a:prstGeom>
        </p:spPr>
      </p:pic>
    </p:spTree>
    <p:extLst>
      <p:ext uri="{BB962C8B-B14F-4D97-AF65-F5344CB8AC3E}">
        <p14:creationId xmlns:p14="http://schemas.microsoft.com/office/powerpoint/2010/main" val="3209287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標題 8"/>
          <p:cNvSpPr>
            <a:spLocks noGrp="1"/>
          </p:cNvSpPr>
          <p:nvPr>
            <p:ph type="title"/>
          </p:nvPr>
        </p:nvSpPr>
        <p:spPr/>
        <p:txBody>
          <a:bodyPr>
            <a:normAutofit/>
          </a:bodyPr>
          <a:lstStyle/>
          <a:p>
            <a:r>
              <a:rPr lang="zh-TW" altLang="en-US" sz="4000" b="1" dirty="0"/>
              <a:t>經濟部工業局訂定行動化應用軟體之檢測項目</a:t>
            </a:r>
          </a:p>
        </p:txBody>
      </p:sp>
      <p:sp>
        <p:nvSpPr>
          <p:cNvPr id="4" name="內容版面配置區 3"/>
          <p:cNvSpPr>
            <a:spLocks noGrp="1"/>
          </p:cNvSpPr>
          <p:nvPr>
            <p:ph idx="1"/>
          </p:nvPr>
        </p:nvSpPr>
        <p:spPr>
          <a:xfrm>
            <a:off x="838200" y="1825624"/>
            <a:ext cx="10515600" cy="4947315"/>
          </a:xfrm>
        </p:spPr>
        <p:txBody>
          <a:bodyPr/>
          <a:lstStyle/>
          <a:p>
            <a:pPr marL="0" indent="0" algn="just">
              <a:buNone/>
            </a:pPr>
            <a:r>
              <a:rPr lang="zh-TW" altLang="en-US" sz="3200" b="1" dirty="0">
                <a:latin typeface="微軟正黑體" panose="020B0604030504040204" pitchFamily="34" charset="-120"/>
                <a:ea typeface="微軟正黑體" panose="020B0604030504040204" pitchFamily="34" charset="-120"/>
              </a:rPr>
              <a:t>行動化應用軟體之檢測項目</a:t>
            </a:r>
            <a:r>
              <a:rPr lang="zh-TW" altLang="en-US" sz="3200" b="1" dirty="0" smtClean="0">
                <a:latin typeface="微軟正黑體" panose="020B0604030504040204" pitchFamily="34" charset="-120"/>
                <a:ea typeface="微軟正黑體" panose="020B0604030504040204" pitchFamily="34" charset="-120"/>
              </a:rPr>
              <a:t>分類</a:t>
            </a:r>
            <a:endParaRPr lang="en-US" altLang="zh-TW" sz="3200" b="1" dirty="0" smtClean="0">
              <a:latin typeface="微軟正黑體" panose="020B0604030504040204" pitchFamily="34" charset="-120"/>
              <a:ea typeface="微軟正黑體" panose="020B0604030504040204" pitchFamily="34" charset="-120"/>
            </a:endParaRPr>
          </a:p>
          <a:p>
            <a:pPr algn="just">
              <a:lnSpc>
                <a:spcPct val="100000"/>
              </a:lnSpc>
              <a:spcBef>
                <a:spcPts val="1800"/>
              </a:spcBef>
              <a:buFont typeface="Wingdings" panose="05000000000000000000" pitchFamily="2" charset="2"/>
              <a:buChar char="l"/>
            </a:pPr>
            <a:r>
              <a:rPr lang="zh-TW" altLang="en-US" sz="3200" dirty="0" smtClean="0">
                <a:latin typeface="微軟正黑體" panose="020B0604030504040204" pitchFamily="34" charset="-120"/>
                <a:ea typeface="微軟正黑體" panose="020B0604030504040204" pitchFamily="34" charset="-120"/>
              </a:rPr>
              <a:t>「</a:t>
            </a:r>
            <a:r>
              <a:rPr lang="zh-TW" altLang="en-US" sz="3200" dirty="0">
                <a:latin typeface="微軟正黑體" panose="020B0604030504040204" pitchFamily="34" charset="-120"/>
                <a:ea typeface="微軟正黑體" panose="020B0604030504040204" pitchFamily="34" charset="-120"/>
              </a:rPr>
              <a:t>甲類」行動應用程式</a:t>
            </a:r>
            <a:r>
              <a:rPr lang="zh-TW" altLang="en-US" sz="3200" dirty="0" smtClean="0">
                <a:latin typeface="微軟正黑體" panose="020B0604030504040204" pitchFamily="34" charset="-120"/>
                <a:ea typeface="微軟正黑體" panose="020B0604030504040204" pitchFamily="34" charset="-120"/>
              </a:rPr>
              <a:t>：</a:t>
            </a:r>
            <a:endParaRPr lang="en-US" altLang="zh-TW" sz="3200" dirty="0" smtClean="0">
              <a:latin typeface="微軟正黑體" panose="020B0604030504040204" pitchFamily="34" charset="-120"/>
              <a:ea typeface="微軟正黑體" panose="020B0604030504040204" pitchFamily="34" charset="-120"/>
            </a:endParaRPr>
          </a:p>
          <a:p>
            <a:pPr marL="457200" lvl="1" indent="0" algn="just">
              <a:lnSpc>
                <a:spcPct val="100000"/>
              </a:lnSpc>
              <a:spcBef>
                <a:spcPts val="1800"/>
              </a:spcBef>
              <a:buNone/>
            </a:pPr>
            <a:r>
              <a:rPr lang="zh-TW" altLang="en-US" sz="3200" b="1" dirty="0" smtClean="0">
                <a:latin typeface="微軟正黑體" panose="020B0604030504040204" pitchFamily="34" charset="-120"/>
                <a:ea typeface="微軟正黑體" panose="020B0604030504040204" pitchFamily="34" charset="-120"/>
              </a:rPr>
              <a:t>無</a:t>
            </a:r>
            <a:r>
              <a:rPr lang="zh-TW" altLang="en-US" sz="3200" dirty="0" smtClean="0">
                <a:latin typeface="微軟正黑體" panose="020B0604030504040204" pitchFamily="34" charset="-120"/>
                <a:ea typeface="微軟正黑體" panose="020B0604030504040204" pitchFamily="34" charset="-120"/>
              </a:rPr>
              <a:t>需</a:t>
            </a:r>
            <a:r>
              <a:rPr lang="zh-TW" altLang="en-US" sz="3200" dirty="0">
                <a:latin typeface="微軟正黑體" panose="020B0604030504040204" pitchFamily="34" charset="-120"/>
                <a:ea typeface="微軟正黑體" panose="020B0604030504040204" pitchFamily="34" charset="-120"/>
              </a:rPr>
              <a:t>使用者身分鑑別之應用程式。</a:t>
            </a:r>
            <a:r>
              <a:rPr lang="en-US" altLang="zh-TW" sz="3200" dirty="0">
                <a:latin typeface="微軟正黑體" panose="020B0604030504040204" pitchFamily="34" charset="-120"/>
                <a:ea typeface="微軟正黑體" panose="020B0604030504040204" pitchFamily="34" charset="-120"/>
              </a:rPr>
              <a:t>(</a:t>
            </a:r>
            <a:r>
              <a:rPr lang="zh-TW" altLang="en-US" sz="3200" dirty="0">
                <a:latin typeface="微軟正黑體" panose="020B0604030504040204" pitchFamily="34" charset="-120"/>
                <a:ea typeface="微軟正黑體" panose="020B0604030504040204" pitchFamily="34" charset="-120"/>
              </a:rPr>
              <a:t>無帳號密碼登入</a:t>
            </a:r>
            <a:r>
              <a:rPr lang="en-US" altLang="zh-TW" sz="3200" dirty="0">
                <a:latin typeface="微軟正黑體" panose="020B0604030504040204" pitchFamily="34" charset="-120"/>
                <a:ea typeface="微軟正黑體" panose="020B0604030504040204" pitchFamily="34" charset="-120"/>
              </a:rPr>
              <a:t>)</a:t>
            </a:r>
            <a:endParaRPr lang="zh-TW" altLang="en-US" sz="3200" dirty="0">
              <a:latin typeface="微軟正黑體" panose="020B0604030504040204" pitchFamily="34" charset="-120"/>
              <a:ea typeface="微軟正黑體" panose="020B0604030504040204" pitchFamily="34" charset="-120"/>
            </a:endParaRPr>
          </a:p>
          <a:p>
            <a:pPr algn="just">
              <a:lnSpc>
                <a:spcPct val="100000"/>
              </a:lnSpc>
              <a:spcBef>
                <a:spcPts val="1800"/>
              </a:spcBef>
              <a:buFont typeface="Wingdings" panose="05000000000000000000" pitchFamily="2" charset="2"/>
              <a:buChar char="l"/>
            </a:pPr>
            <a:r>
              <a:rPr lang="zh-TW" altLang="en-US" sz="3200" dirty="0">
                <a:latin typeface="微軟正黑體" panose="020B0604030504040204" pitchFamily="34" charset="-120"/>
                <a:ea typeface="微軟正黑體" panose="020B0604030504040204" pitchFamily="34" charset="-120"/>
              </a:rPr>
              <a:t> 「乙類」行動應用程式</a:t>
            </a:r>
            <a:r>
              <a:rPr lang="zh-TW" altLang="en-US" sz="3200" dirty="0" smtClean="0">
                <a:latin typeface="微軟正黑體" panose="020B0604030504040204" pitchFamily="34" charset="-120"/>
                <a:ea typeface="微軟正黑體" panose="020B0604030504040204" pitchFamily="34" charset="-120"/>
              </a:rPr>
              <a:t>：</a:t>
            </a:r>
            <a:endParaRPr lang="en-US" altLang="zh-TW" sz="3200" dirty="0" smtClean="0">
              <a:latin typeface="微軟正黑體" panose="020B0604030504040204" pitchFamily="34" charset="-120"/>
              <a:ea typeface="微軟正黑體" panose="020B0604030504040204" pitchFamily="34" charset="-120"/>
            </a:endParaRPr>
          </a:p>
          <a:p>
            <a:pPr marL="457200" lvl="1" indent="0" algn="just">
              <a:lnSpc>
                <a:spcPct val="100000"/>
              </a:lnSpc>
              <a:spcBef>
                <a:spcPts val="1800"/>
              </a:spcBef>
              <a:buNone/>
            </a:pPr>
            <a:r>
              <a:rPr lang="zh-TW" altLang="en-US" sz="3200" b="1" dirty="0" smtClean="0">
                <a:latin typeface="微軟正黑體" panose="020B0604030504040204" pitchFamily="34" charset="-120"/>
                <a:ea typeface="微軟正黑體" panose="020B0604030504040204" pitchFamily="34" charset="-120"/>
              </a:rPr>
              <a:t>需</a:t>
            </a:r>
            <a:r>
              <a:rPr lang="zh-TW" altLang="en-US" sz="3200" dirty="0">
                <a:latin typeface="微軟正黑體" panose="020B0604030504040204" pitchFamily="34" charset="-120"/>
                <a:ea typeface="微軟正黑體" panose="020B0604030504040204" pitchFamily="34" charset="-120"/>
              </a:rPr>
              <a:t>使用者</a:t>
            </a:r>
            <a:r>
              <a:rPr lang="zh-TW" altLang="en-US" sz="3200" b="1" dirty="0">
                <a:solidFill>
                  <a:srgbClr val="FF0000"/>
                </a:solidFill>
                <a:latin typeface="微軟正黑體" panose="020B0604030504040204" pitchFamily="34" charset="-120"/>
                <a:ea typeface="微軟正黑體" panose="020B0604030504040204" pitchFamily="34" charset="-120"/>
              </a:rPr>
              <a:t>身分鑑別</a:t>
            </a:r>
            <a:r>
              <a:rPr lang="zh-TW" altLang="en-US" sz="3200" dirty="0">
                <a:latin typeface="微軟正黑體" panose="020B0604030504040204" pitchFamily="34" charset="-120"/>
                <a:ea typeface="微軟正黑體" panose="020B0604030504040204" pitchFamily="34" charset="-120"/>
              </a:rPr>
              <a:t>之應用程式。 </a:t>
            </a:r>
            <a:r>
              <a:rPr lang="en-US" altLang="zh-TW" sz="3200" dirty="0">
                <a:latin typeface="微軟正黑體" panose="020B0604030504040204" pitchFamily="34" charset="-120"/>
                <a:ea typeface="微軟正黑體" panose="020B0604030504040204" pitchFamily="34" charset="-120"/>
              </a:rPr>
              <a:t>(</a:t>
            </a:r>
            <a:r>
              <a:rPr lang="zh-TW" altLang="en-US" sz="3200" dirty="0">
                <a:latin typeface="微軟正黑體" panose="020B0604030504040204" pitchFamily="34" charset="-120"/>
                <a:ea typeface="微軟正黑體" panose="020B0604030504040204" pitchFamily="34" charset="-120"/>
              </a:rPr>
              <a:t>有帳號密碼登入</a:t>
            </a:r>
            <a:r>
              <a:rPr lang="en-US" altLang="zh-TW" sz="3200" dirty="0">
                <a:latin typeface="微軟正黑體" panose="020B0604030504040204" pitchFamily="34" charset="-120"/>
                <a:ea typeface="微軟正黑體" panose="020B0604030504040204" pitchFamily="34" charset="-120"/>
              </a:rPr>
              <a:t>)</a:t>
            </a:r>
            <a:endParaRPr lang="zh-TW" altLang="en-US" sz="3200" dirty="0">
              <a:latin typeface="微軟正黑體" panose="020B0604030504040204" pitchFamily="34" charset="-120"/>
              <a:ea typeface="微軟正黑體" panose="020B0604030504040204" pitchFamily="34" charset="-120"/>
            </a:endParaRPr>
          </a:p>
          <a:p>
            <a:pPr algn="just">
              <a:lnSpc>
                <a:spcPct val="100000"/>
              </a:lnSpc>
              <a:spcBef>
                <a:spcPts val="1800"/>
              </a:spcBef>
              <a:buFont typeface="Wingdings" panose="05000000000000000000" pitchFamily="2" charset="2"/>
              <a:buChar char="l"/>
            </a:pPr>
            <a:r>
              <a:rPr lang="zh-TW" altLang="en-US" sz="3200" dirty="0">
                <a:latin typeface="微軟正黑體" panose="020B0604030504040204" pitchFamily="34" charset="-120"/>
                <a:ea typeface="微軟正黑體" panose="020B0604030504040204" pitchFamily="34" charset="-120"/>
              </a:rPr>
              <a:t>「丙類」行動應用程式</a:t>
            </a:r>
            <a:r>
              <a:rPr lang="zh-TW" altLang="en-US" sz="3200" dirty="0" smtClean="0">
                <a:latin typeface="微軟正黑體" panose="020B0604030504040204" pitchFamily="34" charset="-120"/>
                <a:ea typeface="微軟正黑體" panose="020B0604030504040204" pitchFamily="34" charset="-120"/>
              </a:rPr>
              <a:t>：</a:t>
            </a:r>
            <a:endParaRPr lang="en-US" altLang="zh-TW" sz="3200" dirty="0" smtClean="0">
              <a:latin typeface="微軟正黑體" panose="020B0604030504040204" pitchFamily="34" charset="-120"/>
              <a:ea typeface="微軟正黑體" panose="020B0604030504040204" pitchFamily="34" charset="-120"/>
            </a:endParaRPr>
          </a:p>
          <a:p>
            <a:pPr marL="457200" lvl="1" indent="0" algn="just">
              <a:lnSpc>
                <a:spcPct val="100000"/>
              </a:lnSpc>
              <a:spcBef>
                <a:spcPts val="1800"/>
              </a:spcBef>
              <a:buNone/>
            </a:pPr>
            <a:r>
              <a:rPr lang="zh-TW" altLang="en-US" sz="3200" dirty="0" smtClean="0">
                <a:latin typeface="微軟正黑體" panose="020B0604030504040204" pitchFamily="34" charset="-120"/>
                <a:ea typeface="微軟正黑體" panose="020B0604030504040204" pitchFamily="34" charset="-120"/>
              </a:rPr>
              <a:t>含有</a:t>
            </a:r>
            <a:r>
              <a:rPr lang="zh-TW" altLang="en-US" sz="3200" b="1" dirty="0">
                <a:solidFill>
                  <a:srgbClr val="C00000"/>
                </a:solidFill>
                <a:latin typeface="微軟正黑體" panose="020B0604030504040204" pitchFamily="34" charset="-120"/>
                <a:ea typeface="微軟正黑體" panose="020B0604030504040204" pitchFamily="34" charset="-120"/>
              </a:rPr>
              <a:t>交易行為</a:t>
            </a:r>
            <a:r>
              <a:rPr lang="zh-TW" altLang="en-US" sz="3200" dirty="0">
                <a:latin typeface="微軟正黑體" panose="020B0604030504040204" pitchFamily="34" charset="-120"/>
                <a:ea typeface="微軟正黑體" panose="020B0604030504040204" pitchFamily="34" charset="-120"/>
              </a:rPr>
              <a:t>之 應用程式。</a:t>
            </a:r>
          </a:p>
          <a:p>
            <a:pPr algn="just"/>
            <a:endParaRPr lang="zh-TW" altLang="en-US" dirty="0">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328188759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標題 8"/>
          <p:cNvSpPr>
            <a:spLocks noGrp="1"/>
          </p:cNvSpPr>
          <p:nvPr>
            <p:ph type="title"/>
          </p:nvPr>
        </p:nvSpPr>
        <p:spPr/>
        <p:txBody>
          <a:bodyPr>
            <a:normAutofit/>
          </a:bodyPr>
          <a:lstStyle/>
          <a:p>
            <a:r>
              <a:rPr lang="zh-TW" altLang="en-US" sz="4000" b="1" dirty="0">
                <a:latin typeface="微軟正黑體" panose="020B0604030504040204" pitchFamily="34" charset="-120"/>
                <a:ea typeface="微軟正黑體" panose="020B0604030504040204" pitchFamily="34" charset="-120"/>
              </a:rPr>
              <a:t>行政院及所屬各機關行動化服務發展作業原則</a:t>
            </a:r>
          </a:p>
        </p:txBody>
      </p:sp>
      <p:graphicFrame>
        <p:nvGraphicFramePr>
          <p:cNvPr id="6" name="表格 5"/>
          <p:cNvGraphicFramePr>
            <a:graphicFrameLocks noGrp="1"/>
          </p:cNvGraphicFramePr>
          <p:nvPr>
            <p:extLst>
              <p:ext uri="{D42A27DB-BD31-4B8C-83A1-F6EECF244321}">
                <p14:modId xmlns:p14="http://schemas.microsoft.com/office/powerpoint/2010/main" val="1739771344"/>
              </p:ext>
            </p:extLst>
          </p:nvPr>
        </p:nvGraphicFramePr>
        <p:xfrm>
          <a:off x="678655" y="1487074"/>
          <a:ext cx="10834689" cy="5206092"/>
        </p:xfrm>
        <a:graphic>
          <a:graphicData uri="http://schemas.openxmlformats.org/drawingml/2006/table">
            <a:tbl>
              <a:tblPr>
                <a:tableStyleId>{616DA210-FB5B-4158-B5E0-FEB733F419BA}</a:tableStyleId>
              </a:tblPr>
              <a:tblGrid>
                <a:gridCol w="4924861">
                  <a:extLst>
                    <a:ext uri="{9D8B030D-6E8A-4147-A177-3AD203B41FA5}">
                      <a16:colId xmlns:a16="http://schemas.microsoft.com/office/drawing/2014/main" val="1849138462"/>
                    </a:ext>
                  </a:extLst>
                </a:gridCol>
                <a:gridCol w="3939888">
                  <a:extLst>
                    <a:ext uri="{9D8B030D-6E8A-4147-A177-3AD203B41FA5}">
                      <a16:colId xmlns:a16="http://schemas.microsoft.com/office/drawing/2014/main" val="3721537012"/>
                    </a:ext>
                  </a:extLst>
                </a:gridCol>
                <a:gridCol w="1969940">
                  <a:extLst>
                    <a:ext uri="{9D8B030D-6E8A-4147-A177-3AD203B41FA5}">
                      <a16:colId xmlns:a16="http://schemas.microsoft.com/office/drawing/2014/main" val="3668538690"/>
                    </a:ext>
                  </a:extLst>
                </a:gridCol>
              </a:tblGrid>
              <a:tr h="433841">
                <a:tc>
                  <a:txBody>
                    <a:bodyPr/>
                    <a:lstStyle/>
                    <a:p>
                      <a:pPr algn="ctr"/>
                      <a:r>
                        <a:rPr lang="zh-TW" altLang="en-US" sz="2400" b="1" dirty="0">
                          <a:effectLst/>
                          <a:latin typeface="微軟正黑體" panose="020B0604030504040204" pitchFamily="34" charset="-120"/>
                          <a:ea typeface="微軟正黑體" panose="020B0604030504040204" pitchFamily="34" charset="-120"/>
                        </a:rPr>
                        <a:t>機構名稱</a:t>
                      </a:r>
                    </a:p>
                  </a:txBody>
                  <a:tcPr marL="13924" marR="13924" marT="6962" marB="6962" anchor="ctr">
                    <a:solidFill>
                      <a:schemeClr val="bg1">
                        <a:lumMod val="75000"/>
                      </a:schemeClr>
                    </a:solidFill>
                  </a:tcPr>
                </a:tc>
                <a:tc>
                  <a:txBody>
                    <a:bodyPr/>
                    <a:lstStyle/>
                    <a:p>
                      <a:pPr algn="ctr"/>
                      <a:r>
                        <a:rPr lang="zh-TW" altLang="en-US" sz="2400" b="1" dirty="0">
                          <a:effectLst/>
                          <a:latin typeface="微軟正黑體" panose="020B0604030504040204" pitchFamily="34" charset="-120"/>
                          <a:ea typeface="微軟正黑體" panose="020B0604030504040204" pitchFamily="34" charset="-120"/>
                        </a:rPr>
                        <a:t>實驗室名稱</a:t>
                      </a:r>
                    </a:p>
                  </a:txBody>
                  <a:tcPr marL="13924" marR="13924" marT="6962" marB="6962" anchor="ctr">
                    <a:solidFill>
                      <a:schemeClr val="bg1">
                        <a:lumMod val="75000"/>
                      </a:schemeClr>
                    </a:solidFill>
                  </a:tcPr>
                </a:tc>
                <a:tc>
                  <a:txBody>
                    <a:bodyPr/>
                    <a:lstStyle/>
                    <a:p>
                      <a:pPr algn="ctr"/>
                      <a:r>
                        <a:rPr lang="en-US" sz="2400" b="1" dirty="0">
                          <a:effectLst/>
                          <a:latin typeface="微軟正黑體" panose="020B0604030504040204" pitchFamily="34" charset="-120"/>
                          <a:ea typeface="微軟正黑體" panose="020B0604030504040204" pitchFamily="34" charset="-120"/>
                        </a:rPr>
                        <a:t>TAF</a:t>
                      </a:r>
                      <a:r>
                        <a:rPr lang="zh-TW" altLang="en-US" sz="2400" b="1" dirty="0">
                          <a:effectLst/>
                          <a:latin typeface="微軟正黑體" panose="020B0604030504040204" pitchFamily="34" charset="-120"/>
                          <a:ea typeface="微軟正黑體" panose="020B0604030504040204" pitchFamily="34" charset="-120"/>
                        </a:rPr>
                        <a:t>認可日期</a:t>
                      </a:r>
                    </a:p>
                  </a:txBody>
                  <a:tcPr marL="13924" marR="13924" marT="6962" marB="6962" anchor="ctr">
                    <a:solidFill>
                      <a:schemeClr val="bg1">
                        <a:lumMod val="75000"/>
                      </a:schemeClr>
                    </a:solidFill>
                  </a:tcPr>
                </a:tc>
                <a:extLst>
                  <a:ext uri="{0D108BD9-81ED-4DB2-BD59-A6C34878D82A}">
                    <a16:rowId xmlns:a16="http://schemas.microsoft.com/office/drawing/2014/main" val="2465063730"/>
                  </a:ext>
                </a:extLst>
              </a:tr>
              <a:tr h="433841">
                <a:tc>
                  <a:txBody>
                    <a:bodyPr/>
                    <a:lstStyle/>
                    <a:p>
                      <a:r>
                        <a:rPr lang="zh-TW" altLang="en-US" sz="2400" dirty="0">
                          <a:effectLst/>
                          <a:latin typeface="微軟正黑體" panose="020B0604030504040204" pitchFamily="34" charset="-120"/>
                          <a:ea typeface="微軟正黑體" panose="020B0604030504040204" pitchFamily="34" charset="-120"/>
                        </a:rPr>
                        <a:t>鑒真數位有限公司</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鑒真數位鑑識實驗室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2016/07/07</a:t>
                      </a:r>
                    </a:p>
                  </a:txBody>
                  <a:tcPr marL="13924" marR="13924" marT="6962" marB="6962" anchor="ctr"/>
                </a:tc>
                <a:extLst>
                  <a:ext uri="{0D108BD9-81ED-4DB2-BD59-A6C34878D82A}">
                    <a16:rowId xmlns:a16="http://schemas.microsoft.com/office/drawing/2014/main" val="1118753131"/>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勤業眾信聯合會計師事務所</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資安科技暨鑑識分析中心</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2016/07/07</a:t>
                      </a:r>
                    </a:p>
                  </a:txBody>
                  <a:tcPr marL="13924" marR="13924" marT="6962" marB="6962" anchor="ctr"/>
                </a:tc>
                <a:extLst>
                  <a:ext uri="{0D108BD9-81ED-4DB2-BD59-A6C34878D82A}">
                    <a16:rowId xmlns:a16="http://schemas.microsoft.com/office/drawing/2014/main" val="2170792345"/>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中華電信股份有限公司電信研究院</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測試中心</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2016/08/02</a:t>
                      </a:r>
                    </a:p>
                  </a:txBody>
                  <a:tcPr marL="13924" marR="13924" marT="6962" marB="6962" anchor="ctr"/>
                </a:tc>
                <a:extLst>
                  <a:ext uri="{0D108BD9-81ED-4DB2-BD59-A6C34878D82A}">
                    <a16:rowId xmlns:a16="http://schemas.microsoft.com/office/drawing/2014/main" val="3425863158"/>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安華聯網科技股份有限公司</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資安檢測實驗室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2017/01/24</a:t>
                      </a:r>
                    </a:p>
                  </a:txBody>
                  <a:tcPr marL="13924" marR="13924" marT="6962" marB="6962" anchor="ctr"/>
                </a:tc>
                <a:extLst>
                  <a:ext uri="{0D108BD9-81ED-4DB2-BD59-A6C34878D82A}">
                    <a16:rowId xmlns:a16="http://schemas.microsoft.com/office/drawing/2014/main" val="1662504233"/>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行動檢測服務股份有限公司</a:t>
                      </a:r>
                    </a:p>
                  </a:txBody>
                  <a:tcPr marL="13924" marR="13924" marT="6962" marB="6962" anchor="ctr"/>
                </a:tc>
                <a:tc>
                  <a:txBody>
                    <a:bodyPr/>
                    <a:lstStyle/>
                    <a:p>
                      <a:r>
                        <a:rPr lang="en-US" sz="2400" dirty="0">
                          <a:effectLst/>
                          <a:latin typeface="微軟正黑體" panose="020B0604030504040204" pitchFamily="34" charset="-120"/>
                          <a:ea typeface="微軟正黑體" panose="020B0604030504040204" pitchFamily="34" charset="-120"/>
                        </a:rPr>
                        <a:t>APP</a:t>
                      </a:r>
                      <a:r>
                        <a:rPr lang="zh-TW" altLang="en-US" sz="2400" dirty="0">
                          <a:effectLst/>
                          <a:latin typeface="微軟正黑體" panose="020B0604030504040204" pitchFamily="34" charset="-120"/>
                          <a:ea typeface="微軟正黑體" panose="020B0604030504040204" pitchFamily="34" charset="-120"/>
                        </a:rPr>
                        <a:t>檢測實驗室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2017/02/23</a:t>
                      </a:r>
                    </a:p>
                  </a:txBody>
                  <a:tcPr marL="13924" marR="13924" marT="6962" marB="6962" anchor="ctr"/>
                </a:tc>
                <a:extLst>
                  <a:ext uri="{0D108BD9-81ED-4DB2-BD59-A6C34878D82A}">
                    <a16:rowId xmlns:a16="http://schemas.microsoft.com/office/drawing/2014/main" val="1798361582"/>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財團法人台灣電子檢驗中心</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資通訊檢測實驗室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2017/04/25</a:t>
                      </a:r>
                    </a:p>
                  </a:txBody>
                  <a:tcPr marL="13924" marR="13924" marT="6962" marB="6962" anchor="ctr"/>
                </a:tc>
                <a:extLst>
                  <a:ext uri="{0D108BD9-81ED-4DB2-BD59-A6C34878D82A}">
                    <a16:rowId xmlns:a16="http://schemas.microsoft.com/office/drawing/2014/main" val="2899726293"/>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安碁資訊股份有限公司</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數位鑑識中心實驗室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2017/07/21</a:t>
                      </a:r>
                    </a:p>
                  </a:txBody>
                  <a:tcPr marL="13924" marR="13924" marT="6962" marB="6962" anchor="ctr"/>
                </a:tc>
                <a:extLst>
                  <a:ext uri="{0D108BD9-81ED-4DB2-BD59-A6C34878D82A}">
                    <a16:rowId xmlns:a16="http://schemas.microsoft.com/office/drawing/2014/main" val="2153634422"/>
                  </a:ext>
                </a:extLst>
              </a:tr>
              <a:tr h="433841">
                <a:tc>
                  <a:txBody>
                    <a:bodyPr/>
                    <a:lstStyle/>
                    <a:p>
                      <a:r>
                        <a:rPr lang="zh-TW" altLang="en-US" sz="2400" dirty="0">
                          <a:effectLst/>
                          <a:latin typeface="微軟正黑體" panose="020B0604030504040204" pitchFamily="34" charset="-120"/>
                          <a:ea typeface="微軟正黑體" panose="020B0604030504040204" pitchFamily="34" charset="-120"/>
                        </a:rPr>
                        <a:t>安侯企業管理股份有限公司</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數位科技安全實驗室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2017/11/23</a:t>
                      </a:r>
                    </a:p>
                  </a:txBody>
                  <a:tcPr marL="13924" marR="13924" marT="6962" marB="6962" anchor="ctr"/>
                </a:tc>
                <a:extLst>
                  <a:ext uri="{0D108BD9-81ED-4DB2-BD59-A6C34878D82A}">
                    <a16:rowId xmlns:a16="http://schemas.microsoft.com/office/drawing/2014/main" val="4223410624"/>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財團法人電信技術中心</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資通安全檢測實驗室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2018/03/08</a:t>
                      </a:r>
                    </a:p>
                  </a:txBody>
                  <a:tcPr marL="13924" marR="13924" marT="6962" marB="6962" anchor="ctr"/>
                </a:tc>
                <a:extLst>
                  <a:ext uri="{0D108BD9-81ED-4DB2-BD59-A6C34878D82A}">
                    <a16:rowId xmlns:a16="http://schemas.microsoft.com/office/drawing/2014/main" val="2367374763"/>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數聯資安股份有限公司</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資通安全檢測實驗室</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2018/07/24</a:t>
                      </a:r>
                    </a:p>
                  </a:txBody>
                  <a:tcPr marL="13924" marR="13924" marT="6962" marB="6962" anchor="ctr"/>
                </a:tc>
                <a:extLst>
                  <a:ext uri="{0D108BD9-81ED-4DB2-BD59-A6C34878D82A}">
                    <a16:rowId xmlns:a16="http://schemas.microsoft.com/office/drawing/2014/main" val="2057112048"/>
                  </a:ext>
                </a:extLst>
              </a:tr>
              <a:tr h="433841">
                <a:tc>
                  <a:txBody>
                    <a:bodyPr/>
                    <a:lstStyle/>
                    <a:p>
                      <a:r>
                        <a:rPr lang="zh-TW" altLang="en-US" sz="2400">
                          <a:effectLst/>
                          <a:latin typeface="微軟正黑體" panose="020B0604030504040204" pitchFamily="34" charset="-120"/>
                          <a:ea typeface="微軟正黑體" panose="020B0604030504040204" pitchFamily="34" charset="-120"/>
                        </a:rPr>
                        <a:t>關貿網路股份有限公司</a:t>
                      </a:r>
                    </a:p>
                  </a:txBody>
                  <a:tcPr marL="13924" marR="13924" marT="6962" marB="6962" anchor="ctr"/>
                </a:tc>
                <a:tc>
                  <a:txBody>
                    <a:bodyPr/>
                    <a:lstStyle/>
                    <a:p>
                      <a:r>
                        <a:rPr lang="zh-TW" altLang="en-US" sz="2400" dirty="0">
                          <a:effectLst/>
                          <a:latin typeface="微軟正黑體" panose="020B0604030504040204" pitchFamily="34" charset="-120"/>
                          <a:ea typeface="微軟正黑體" panose="020B0604030504040204" pitchFamily="34" charset="-120"/>
                        </a:rPr>
                        <a:t>關貿資安數位檢測中心</a:t>
                      </a:r>
                    </a:p>
                  </a:txBody>
                  <a:tcPr marL="13924" marR="13924" marT="6962" marB="6962" anchor="ctr"/>
                </a:tc>
                <a:tc>
                  <a:txBody>
                    <a:bodyPr/>
                    <a:lstStyle/>
                    <a:p>
                      <a:pPr algn="ctr"/>
                      <a:r>
                        <a:rPr lang="en-US" altLang="zh-TW" sz="2400" dirty="0">
                          <a:effectLst/>
                          <a:latin typeface="微軟正黑體" panose="020B0604030504040204" pitchFamily="34" charset="-120"/>
                          <a:ea typeface="微軟正黑體" panose="020B0604030504040204" pitchFamily="34" charset="-120"/>
                        </a:rPr>
                        <a:t>2018/10/11</a:t>
                      </a:r>
                    </a:p>
                  </a:txBody>
                  <a:tcPr marL="13924" marR="13924" marT="6962" marB="6962" anchor="ctr"/>
                </a:tc>
                <a:extLst>
                  <a:ext uri="{0D108BD9-81ED-4DB2-BD59-A6C34878D82A}">
                    <a16:rowId xmlns:a16="http://schemas.microsoft.com/office/drawing/2014/main" val="2363866374"/>
                  </a:ext>
                </a:extLst>
              </a:tr>
            </a:tbl>
          </a:graphicData>
        </a:graphic>
      </p:graphicFrame>
    </p:spTree>
    <p:extLst>
      <p:ext uri="{BB962C8B-B14F-4D97-AF65-F5344CB8AC3E}">
        <p14:creationId xmlns:p14="http://schemas.microsoft.com/office/powerpoint/2010/main" val="95461600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標題 8"/>
          <p:cNvSpPr>
            <a:spLocks noGrp="1"/>
          </p:cNvSpPr>
          <p:nvPr>
            <p:ph type="title"/>
          </p:nvPr>
        </p:nvSpPr>
        <p:spPr/>
        <p:txBody>
          <a:bodyPr>
            <a:normAutofit fontScale="90000"/>
          </a:bodyPr>
          <a:lstStyle/>
          <a:p>
            <a:r>
              <a:rPr lang="zh-TW" altLang="en-US" b="1" dirty="0">
                <a:latin typeface="微軟正黑體" panose="020B0604030504040204" pitchFamily="34" charset="-120"/>
                <a:ea typeface="微軟正黑體" panose="020B0604030504040204" pitchFamily="34" charset="-120"/>
              </a:rPr>
              <a:t>行政院及所屬各機關行動化服務發展作業原則</a:t>
            </a:r>
            <a:br>
              <a:rPr lang="zh-TW" altLang="en-US" b="1" dirty="0">
                <a:latin typeface="微軟正黑體" panose="020B0604030504040204" pitchFamily="34" charset="-120"/>
                <a:ea typeface="微軟正黑體" panose="020B0604030504040204" pitchFamily="34" charset="-120"/>
              </a:rPr>
            </a:br>
            <a:endParaRPr lang="zh-TW" altLang="en-US" b="1" dirty="0">
              <a:latin typeface="微軟正黑體" panose="020B0604030504040204" pitchFamily="34" charset="-120"/>
              <a:ea typeface="微軟正黑體" panose="020B0604030504040204" pitchFamily="34" charset="-120"/>
            </a:endParaRPr>
          </a:p>
        </p:txBody>
      </p:sp>
      <p:sp>
        <p:nvSpPr>
          <p:cNvPr id="13" name="內容版面配置區 12"/>
          <p:cNvSpPr>
            <a:spLocks noGrp="1"/>
          </p:cNvSpPr>
          <p:nvPr>
            <p:ph idx="1"/>
          </p:nvPr>
        </p:nvSpPr>
        <p:spPr>
          <a:xfrm>
            <a:off x="699976" y="1432220"/>
            <a:ext cx="4457701" cy="4351338"/>
          </a:xfrm>
        </p:spPr>
        <p:txBody>
          <a:bodyPr>
            <a:normAutofit/>
          </a:bodyPr>
          <a:lstStyle/>
          <a:p>
            <a:pPr algn="just"/>
            <a:r>
              <a:rPr lang="zh-TW" altLang="en-US" sz="3600" dirty="0" smtClean="0">
                <a:latin typeface="微軟正黑體" panose="020B0604030504040204" pitchFamily="34" charset="-120"/>
                <a:ea typeface="微軟正黑體" panose="020B0604030504040204" pitchFamily="34" charset="-120"/>
              </a:rPr>
              <a:t>只要</a:t>
            </a:r>
            <a:r>
              <a:rPr lang="en-US" altLang="zh-TW" sz="3600" dirty="0" smtClean="0">
                <a:latin typeface="微軟正黑體" panose="020B0604030504040204" pitchFamily="34" charset="-120"/>
                <a:ea typeface="微軟正黑體" panose="020B0604030504040204" pitchFamily="34" charset="-120"/>
              </a:rPr>
              <a:t>Google play</a:t>
            </a:r>
            <a:r>
              <a:rPr lang="zh-TW" altLang="en-US" sz="3600" dirty="0" smtClean="0">
                <a:latin typeface="微軟正黑體" panose="020B0604030504040204" pitchFamily="34" charset="-120"/>
                <a:ea typeface="微軟正黑體" panose="020B0604030504040204" pitchFamily="34" charset="-120"/>
              </a:rPr>
              <a:t> 及</a:t>
            </a:r>
            <a:r>
              <a:rPr lang="en-US" altLang="zh-TW" sz="3600" dirty="0" smtClean="0">
                <a:latin typeface="微軟正黑體" panose="020B0604030504040204" pitchFamily="34" charset="-120"/>
                <a:ea typeface="微軟正黑體" panose="020B0604030504040204" pitchFamily="34" charset="-120"/>
              </a:rPr>
              <a:t>App</a:t>
            </a:r>
            <a:r>
              <a:rPr lang="zh-TW" altLang="en-US" sz="3600" dirty="0" smtClean="0">
                <a:latin typeface="微軟正黑體" panose="020B0604030504040204" pitchFamily="34" charset="-120"/>
                <a:ea typeface="微軟正黑體" panose="020B0604030504040204" pitchFamily="34" charset="-120"/>
              </a:rPr>
              <a:t> </a:t>
            </a:r>
            <a:r>
              <a:rPr lang="en-US" altLang="zh-TW" sz="3600" dirty="0" smtClean="0">
                <a:latin typeface="微軟正黑體" panose="020B0604030504040204" pitchFamily="34" charset="-120"/>
                <a:ea typeface="微軟正黑體" panose="020B0604030504040204" pitchFamily="34" charset="-120"/>
              </a:rPr>
              <a:t>Store</a:t>
            </a:r>
            <a:r>
              <a:rPr lang="zh-TW" altLang="en-US" sz="3600" dirty="0" smtClean="0">
                <a:latin typeface="微軟正黑體" panose="020B0604030504040204" pitchFamily="34" charset="-120"/>
                <a:ea typeface="微軟正黑體" panose="020B0604030504040204" pitchFamily="34" charset="-120"/>
              </a:rPr>
              <a:t>名稱出現</a:t>
            </a:r>
            <a:r>
              <a:rPr lang="zh-TW" altLang="en-US" sz="3600" b="1" dirty="0" smtClean="0">
                <a:latin typeface="微軟正黑體" panose="020B0604030504040204" pitchFamily="34" charset="-120"/>
                <a:ea typeface="微軟正黑體" panose="020B0604030504040204" pitchFamily="34" charset="-120"/>
              </a:rPr>
              <a:t>中興大學</a:t>
            </a:r>
            <a:r>
              <a:rPr lang="zh-TW" altLang="en-US" sz="3600" dirty="0" smtClean="0">
                <a:latin typeface="微軟正黑體" panose="020B0604030504040204" pitchFamily="34" charset="-120"/>
                <a:ea typeface="微軟正黑體" panose="020B0604030504040204" pitchFamily="34" charset="-120"/>
              </a:rPr>
              <a:t>或</a:t>
            </a:r>
            <a:r>
              <a:rPr lang="en-US" altLang="zh-TW" sz="3600" b="1" dirty="0" smtClean="0">
                <a:latin typeface="微軟正黑體" panose="020B0604030504040204" pitchFamily="34" charset="-120"/>
                <a:ea typeface="微軟正黑體" panose="020B0604030504040204" pitchFamily="34" charset="-120"/>
              </a:rPr>
              <a:t>NCHU</a:t>
            </a:r>
            <a:r>
              <a:rPr lang="zh-TW" altLang="en-US" sz="3600" dirty="0" smtClean="0">
                <a:latin typeface="微軟正黑體" panose="020B0604030504040204" pitchFamily="34" charset="-120"/>
                <a:ea typeface="微軟正黑體" panose="020B0604030504040204" pitchFamily="34" charset="-120"/>
              </a:rPr>
              <a:t>的</a:t>
            </a:r>
            <a:r>
              <a:rPr lang="en-US" altLang="zh-TW" sz="3600" dirty="0" smtClean="0">
                <a:latin typeface="微軟正黑體" panose="020B0604030504040204" pitchFamily="34" charset="-120"/>
                <a:ea typeface="微軟正黑體" panose="020B0604030504040204" pitchFamily="34" charset="-120"/>
              </a:rPr>
              <a:t>APP</a:t>
            </a:r>
            <a:r>
              <a:rPr lang="zh-TW" altLang="en-US" sz="3600" dirty="0" smtClean="0">
                <a:latin typeface="微軟正黑體" panose="020B0604030504040204" pitchFamily="34" charset="-120"/>
                <a:ea typeface="微軟正黑體" panose="020B0604030504040204" pitchFamily="34" charset="-120"/>
              </a:rPr>
              <a:t>，都要進行檢測。</a:t>
            </a:r>
            <a:endParaRPr lang="zh-TW" altLang="en-US" sz="3600" dirty="0">
              <a:latin typeface="微軟正黑體" panose="020B0604030504040204" pitchFamily="34" charset="-120"/>
              <a:ea typeface="微軟正黑體" panose="020B0604030504040204" pitchFamily="34" charset="-120"/>
            </a:endParaRPr>
          </a:p>
        </p:txBody>
      </p:sp>
      <p:pic>
        <p:nvPicPr>
          <p:cNvPr id="11" name="圖片 10"/>
          <p:cNvPicPr>
            <a:picLocks noChangeAspect="1"/>
          </p:cNvPicPr>
          <p:nvPr/>
        </p:nvPicPr>
        <p:blipFill>
          <a:blip r:embed="rId2"/>
          <a:stretch>
            <a:fillRect/>
          </a:stretch>
        </p:blipFill>
        <p:spPr>
          <a:xfrm>
            <a:off x="1941359" y="4076114"/>
            <a:ext cx="8309282" cy="2611765"/>
          </a:xfrm>
          <a:prstGeom prst="rect">
            <a:avLst/>
          </a:prstGeom>
        </p:spPr>
      </p:pic>
      <p:pic>
        <p:nvPicPr>
          <p:cNvPr id="12" name="圖片 11"/>
          <p:cNvPicPr>
            <a:picLocks noChangeAspect="1"/>
          </p:cNvPicPr>
          <p:nvPr/>
        </p:nvPicPr>
        <p:blipFill>
          <a:blip r:embed="rId3"/>
          <a:stretch>
            <a:fillRect/>
          </a:stretch>
        </p:blipFill>
        <p:spPr>
          <a:xfrm>
            <a:off x="5295901" y="1353643"/>
            <a:ext cx="6801226" cy="2566689"/>
          </a:xfrm>
          <a:prstGeom prst="rect">
            <a:avLst/>
          </a:prstGeom>
        </p:spPr>
      </p:pic>
    </p:spTree>
    <p:extLst>
      <p:ext uri="{BB962C8B-B14F-4D97-AF65-F5344CB8AC3E}">
        <p14:creationId xmlns:p14="http://schemas.microsoft.com/office/powerpoint/2010/main" val="101931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7556</TotalTime>
  <Words>2301</Words>
  <Application>Microsoft Office PowerPoint</Application>
  <PresentationFormat>寬螢幕</PresentationFormat>
  <Paragraphs>182</Paragraphs>
  <Slides>22</Slides>
  <Notes>16</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22</vt:i4>
      </vt:variant>
    </vt:vector>
  </HeadingPairs>
  <TitlesOfParts>
    <vt:vector size="30" baseType="lpstr">
      <vt:lpstr>微軟正黑體</vt:lpstr>
      <vt:lpstr>新細明體</vt:lpstr>
      <vt:lpstr>Arial</vt:lpstr>
      <vt:lpstr>Calibri</vt:lpstr>
      <vt:lpstr>Calibri Light</vt:lpstr>
      <vt:lpstr>Times New Roman</vt:lpstr>
      <vt:lpstr>Wingdings</vt:lpstr>
      <vt:lpstr>Office 佈景主題</vt:lpstr>
      <vt:lpstr>資通安全管理實務重點說明</vt:lpstr>
      <vt:lpstr> 一、資通安全責任等級分級辦法  二、資安法施行細則  三、公務機關所屬人員資通安全事項獎懲辦法  四、行政院及所屬各機關行動化服務發展作業原則 </vt:lpstr>
      <vt:lpstr>資安責任辦法 - 第三條</vt:lpstr>
      <vt:lpstr>資安責任辦法 - 第十一條</vt:lpstr>
      <vt:lpstr>資安責任辦法 - 第十一條</vt:lpstr>
      <vt:lpstr>資安責任辦法(第十一條) - 附表三</vt:lpstr>
      <vt:lpstr>資安責任辦法(第十一條) - 附表三</vt:lpstr>
      <vt:lpstr>資安責任辦法(第十一條) - 附表三</vt:lpstr>
      <vt:lpstr>資安責任辦法(第十一條) - 附表三</vt:lpstr>
      <vt:lpstr>資安責任辦法(第十一條) - 附表九、附表十</vt:lpstr>
      <vt:lpstr>資安法施行細則(第六條)</vt:lpstr>
      <vt:lpstr>資安法施行細則(第四條)</vt:lpstr>
      <vt:lpstr>資安法施行細則(第四條)</vt:lpstr>
      <vt:lpstr>資安法施行細則(第四條)</vt:lpstr>
      <vt:lpstr>資安法施行細則(第四條)</vt:lpstr>
      <vt:lpstr>資安法施行細則(第四條)</vt:lpstr>
      <vt:lpstr>公務機關所屬人員資通安全事項獎懲辦法</vt:lpstr>
      <vt:lpstr>公務機關所屬人員資通安全事項獎懲辦法</vt:lpstr>
      <vt:lpstr>行政院及所屬各機關行動化服務發展作業原則</vt:lpstr>
      <vt:lpstr>經濟部工業局訂定行動化應用軟體之檢測項目</vt:lpstr>
      <vt:lpstr>行政院及所屬各機關行動化服務發展作業原則</vt:lpstr>
      <vt:lpstr>行政院及所屬各機關行動化服務發展作業原則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資通安全說明會</dc:title>
  <dc:creator>宏 葉</dc:creator>
  <cp:lastModifiedBy>宏 葉</cp:lastModifiedBy>
  <cp:revision>182</cp:revision>
  <dcterms:created xsi:type="dcterms:W3CDTF">2019-01-23T20:53:01Z</dcterms:created>
  <dcterms:modified xsi:type="dcterms:W3CDTF">2019-01-30T01:19:38Z</dcterms:modified>
</cp:coreProperties>
</file>